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3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55" r:id="rId56"/>
    <p:sldId id="356" r:id="rId57"/>
    <p:sldId id="357" r:id="rId58"/>
    <p:sldId id="311" r:id="rId59"/>
    <p:sldId id="312" r:id="rId60"/>
    <p:sldId id="313" r:id="rId61"/>
    <p:sldId id="314" r:id="rId62"/>
    <p:sldId id="315" r:id="rId63"/>
    <p:sldId id="360" r:id="rId64"/>
    <p:sldId id="362" r:id="rId65"/>
    <p:sldId id="364" r:id="rId66"/>
    <p:sldId id="363" r:id="rId67"/>
    <p:sldId id="365" r:id="rId68"/>
    <p:sldId id="366" r:id="rId69"/>
    <p:sldId id="361" r:id="rId70"/>
    <p:sldId id="367" r:id="rId71"/>
    <p:sldId id="368" r:id="rId72"/>
    <p:sldId id="341" r:id="rId73"/>
    <p:sldId id="342" r:id="rId74"/>
    <p:sldId id="343" r:id="rId75"/>
    <p:sldId id="344" r:id="rId76"/>
    <p:sldId id="358" r:id="rId77"/>
    <p:sldId id="359" r:id="rId78"/>
    <p:sldId id="345" r:id="rId79"/>
    <p:sldId id="346" r:id="rId80"/>
    <p:sldId id="347" r:id="rId81"/>
    <p:sldId id="348" r:id="rId82"/>
    <p:sldId id="349" r:id="rId83"/>
    <p:sldId id="351" r:id="rId84"/>
    <p:sldId id="352" r:id="rId85"/>
    <p:sldId id="353" r:id="rId86"/>
    <p:sldId id="354" r:id="rId87"/>
    <p:sldId id="369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A20A1777-CBFE-9841-BB0B-2D3C9AA1C989}">
          <p14:sldIdLst>
            <p14:sldId id="370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Progettare Layout" id="{1FEC98B0-397A-AE48-8B26-C2AAFB11AEEB}">
          <p14:sldIdLst>
            <p14:sldId id="264"/>
            <p14:sldId id="265"/>
            <p14:sldId id="266"/>
            <p14:sldId id="267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</p14:sldIdLst>
        </p14:section>
        <p14:section name="Anatomia Layout" id="{0BF1CB50-450A-B148-B4F6-E051780E9513}">
          <p14:sldIdLst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Responsive Web Design" id="{A4DD9A81-F2B7-BC4D-9EB5-1AC855777BEF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55"/>
            <p14:sldId id="356"/>
            <p14:sldId id="357"/>
            <p14:sldId id="311"/>
            <p14:sldId id="312"/>
            <p14:sldId id="313"/>
            <p14:sldId id="314"/>
            <p14:sldId id="315"/>
          </p14:sldIdLst>
        </p14:section>
        <p14:section name="Web Design, le basi" id="{706ABC85-EFF9-0F47-9BA6-0AFA8B3D2B89}">
          <p14:sldIdLst>
            <p14:sldId id="360"/>
            <p14:sldId id="362"/>
            <p14:sldId id="364"/>
            <p14:sldId id="363"/>
            <p14:sldId id="365"/>
            <p14:sldId id="366"/>
            <p14:sldId id="361"/>
            <p14:sldId id="367"/>
            <p14:sldId id="368"/>
          </p14:sldIdLst>
        </p14:section>
        <p14:section name="Material Design" id="{44289A62-0DD2-0944-BDD4-6A73D6C050AB}">
          <p14:sldIdLst>
            <p14:sldId id="341"/>
            <p14:sldId id="342"/>
            <p14:sldId id="343"/>
            <p14:sldId id="344"/>
            <p14:sldId id="358"/>
            <p14:sldId id="359"/>
            <p14:sldId id="345"/>
            <p14:sldId id="346"/>
            <p14:sldId id="347"/>
            <p14:sldId id="348"/>
            <p14:sldId id="349"/>
            <p14:sldId id="351"/>
            <p14:sldId id="352"/>
            <p14:sldId id="353"/>
            <p14:sldId id="354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89"/>
    <a:srgbClr val="BC2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5"/>
    <p:restoredTop sz="93667"/>
  </p:normalViewPr>
  <p:slideViewPr>
    <p:cSldViewPr snapToGrid="0" snapToObjects="1">
      <p:cViewPr>
        <p:scale>
          <a:sx n="255" d="100"/>
          <a:sy n="255" d="100"/>
        </p:scale>
        <p:origin x="136" y="-4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48C2E-6CBC-CC49-9429-E5AEED773D61}" type="datetimeFigureOut">
              <a:rPr lang="it-IT" smtClean="0"/>
              <a:t>03/10/16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9345C-489D-6842-9700-09408CB54C4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61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Quando iniziamo a progettare l’interfaccia un sito o una web </a:t>
            </a:r>
            <a:r>
              <a:rPr lang="it-IT" dirty="0" err="1" smtClean="0"/>
              <a:t>application</a:t>
            </a:r>
            <a:r>
              <a:rPr lang="it-IT" dirty="0" smtClean="0"/>
              <a:t>, andiamo innanzitutto a definire</a:t>
            </a:r>
            <a:r>
              <a:rPr lang="it-IT" baseline="0" dirty="0" smtClean="0"/>
              <a:t> quali sono i layout che dobbiamo realizzare, per avere un quadro chiaro del nostro progetto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076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Alcuni elementi</a:t>
            </a:r>
            <a:r>
              <a:rPr lang="it-IT" baseline="0" dirty="0" smtClean="0"/>
              <a:t> grafici come icone, loghi, fotografie, banner vanno esportate per il web, vedremo in seguito cosa significa questo termine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297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L’ultima fase di questo ciclo, riguarda</a:t>
            </a:r>
            <a:r>
              <a:rPr lang="it-IT" baseline="0" dirty="0" smtClean="0"/>
              <a:t> la realizzazione </a:t>
            </a:r>
            <a:r>
              <a:rPr lang="it-IT" baseline="0" dirty="0" err="1" smtClean="0"/>
              <a:t>dell’html</a:t>
            </a:r>
            <a:r>
              <a:rPr lang="it-IT" baseline="0" dirty="0" smtClean="0"/>
              <a:t>/ </a:t>
            </a:r>
            <a:r>
              <a:rPr lang="it-IT" baseline="0" smtClean="0"/>
              <a:t>css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556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L’ultima fase di questo ciclo, riguarda</a:t>
            </a:r>
            <a:r>
              <a:rPr lang="it-IT" baseline="0" dirty="0" smtClean="0"/>
              <a:t> la realizzazione </a:t>
            </a:r>
            <a:r>
              <a:rPr lang="it-IT" baseline="0" dirty="0" err="1" smtClean="0"/>
              <a:t>dell’html</a:t>
            </a:r>
            <a:r>
              <a:rPr lang="it-IT" baseline="0" dirty="0" smtClean="0"/>
              <a:t>/ </a:t>
            </a:r>
            <a:r>
              <a:rPr lang="it-IT" baseline="0" smtClean="0"/>
              <a:t>css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7566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Immaginiamo la pagina web come una pagina di</a:t>
            </a:r>
            <a:r>
              <a:rPr lang="it-IT" baseline="0" dirty="0" smtClean="0"/>
              <a:t> giornale…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054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L’intestazione della pagina è detta HEADER e contiene</a:t>
            </a:r>
            <a:r>
              <a:rPr lang="it-IT" baseline="0" dirty="0" smtClean="0"/>
              <a:t> tutte le informazioni riguardanti il logo della web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e/o il nome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084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L’intestazione della pagina è detta HEADER e contiene</a:t>
            </a:r>
            <a:r>
              <a:rPr lang="it-IT" baseline="0" dirty="0" smtClean="0"/>
              <a:t> tutte le informazioni riguardanti il logo della web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e/o il nome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6255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Essendo</a:t>
            </a:r>
            <a:r>
              <a:rPr lang="it-IT" baseline="0" dirty="0" smtClean="0"/>
              <a:t> costituito da più pagine collegate fra loro, ogni sito web dispone di uno o più menù di navigazione, che è paragonabile all’indice di un giornale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617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Essendo</a:t>
            </a:r>
            <a:r>
              <a:rPr lang="it-IT" baseline="0" dirty="0" smtClean="0"/>
              <a:t> costituito da più pagine collegate fra loro, ogni sito web dispone di uno o più menù di navigazione, che sono paragonabili all’indice di un giornale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199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Il</a:t>
            </a:r>
            <a:r>
              <a:rPr lang="it-IT" baseline="0" dirty="0" smtClean="0"/>
              <a:t> corpo principale, viene chiamato </a:t>
            </a:r>
            <a:r>
              <a:rPr lang="it-IT" baseline="0" dirty="0" err="1" smtClean="0"/>
              <a:t>content</a:t>
            </a:r>
            <a:r>
              <a:rPr lang="it-IT" baseline="0" dirty="0" smtClean="0"/>
              <a:t> o </a:t>
            </a:r>
            <a:r>
              <a:rPr lang="it-IT" baseline="0" dirty="0" err="1" smtClean="0"/>
              <a:t>article</a:t>
            </a:r>
            <a:r>
              <a:rPr lang="it-IT" baseline="0" dirty="0" smtClean="0"/>
              <a:t> (poi vedremo nello specifico a cosa si riferiscono questi nomi) può essere costituito da una o più colonne dette </a:t>
            </a:r>
            <a:r>
              <a:rPr lang="it-IT" baseline="0" dirty="0" err="1" smtClean="0"/>
              <a:t>sidebar</a:t>
            </a:r>
            <a:r>
              <a:rPr lang="it-IT" baseline="0" dirty="0" smtClean="0"/>
              <a:t>, queste ultime possono ospitare sia contenuti correlati a quello principale sia informazioni aggiuntive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291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Il</a:t>
            </a:r>
            <a:r>
              <a:rPr lang="it-IT" baseline="0" dirty="0" smtClean="0"/>
              <a:t> corpo principale, viene chiamato </a:t>
            </a:r>
            <a:r>
              <a:rPr lang="it-IT" baseline="0" dirty="0" err="1" smtClean="0"/>
              <a:t>content</a:t>
            </a:r>
            <a:r>
              <a:rPr lang="it-IT" baseline="0" dirty="0" smtClean="0"/>
              <a:t> o </a:t>
            </a:r>
            <a:r>
              <a:rPr lang="it-IT" baseline="0" dirty="0" err="1" smtClean="0"/>
              <a:t>article</a:t>
            </a:r>
            <a:r>
              <a:rPr lang="it-IT" baseline="0" dirty="0" smtClean="0"/>
              <a:t> (poi vedremo nello specifico a cosa si riferiscono questi nomi) può essere costituito da una o più colonne dette </a:t>
            </a:r>
            <a:r>
              <a:rPr lang="it-IT" baseline="0" dirty="0" err="1" smtClean="0"/>
              <a:t>sidebar</a:t>
            </a:r>
            <a:r>
              <a:rPr lang="it-IT" baseline="0" dirty="0" smtClean="0"/>
              <a:t>, queste ultime possono ospitare sia contenuti correlati a quello principale sia informazioni aggiuntive</a:t>
            </a:r>
            <a:endParaRPr lang="it-IT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62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La seconda fase che possiamo definire </a:t>
            </a:r>
            <a:r>
              <a:rPr lang="it-IT" dirty="0" err="1" smtClean="0"/>
              <a:t>Sketching</a:t>
            </a:r>
            <a:r>
              <a:rPr lang="it-IT" baseline="0" dirty="0" smtClean="0"/>
              <a:t> consiste nel realizzare a matita su carta i bozzetti del layout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83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Il </a:t>
            </a:r>
            <a:r>
              <a:rPr lang="it-IT" dirty="0" err="1" smtClean="0"/>
              <a:t>footer</a:t>
            </a:r>
            <a:r>
              <a:rPr lang="it-IT" dirty="0" smtClean="0"/>
              <a:t> è la parte finale del sito,</a:t>
            </a:r>
            <a:r>
              <a:rPr lang="it-IT" baseline="0" dirty="0" smtClean="0"/>
              <a:t> può essere un’area anche molto ampia e talvolta ospita delle informazioni secondarie, come il copyright, la partita iva dell’azienda, o i link alle pagine social piuttosto che recapiti telefonici e indirizzi e-mail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1367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Il </a:t>
            </a:r>
            <a:r>
              <a:rPr lang="it-IT" dirty="0" err="1" smtClean="0"/>
              <a:t>footer</a:t>
            </a:r>
            <a:r>
              <a:rPr lang="it-IT" dirty="0" smtClean="0"/>
              <a:t> è la parte finale del sito,</a:t>
            </a:r>
            <a:r>
              <a:rPr lang="it-IT" baseline="0" dirty="0" smtClean="0"/>
              <a:t> può essere un’area anche molto ampia e talvolta ospita delle informazioni secondarie, come il copyright, la partita iva dell’azienda, o i link alle pagine social piuttosto che recapiti telefonici e indirizzi </a:t>
            </a:r>
            <a:r>
              <a:rPr lang="it-IT" baseline="0" smtClean="0"/>
              <a:t>e-mail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0433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Gli</a:t>
            </a:r>
            <a:r>
              <a:rPr lang="it-IT" baseline="0" dirty="0" smtClean="0"/>
              <a:t> elementi che costituiscono il layout di un sito web sono sempre gli stessi, possiamo realizzare innumerevoli varianti come andremo a vedere negli esempi correlati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451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9345C-489D-6842-9700-09408CB54C4E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27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 vantaggi della</a:t>
            </a:r>
            <a:r>
              <a:rPr lang="it-IT" baseline="0" dirty="0" smtClean="0"/>
              <a:t> progettazione su carta sono innumerevoli, innanzitutto disegnare a mano libera su carta è più immediato, non siamo vincolati dall’utilizzo di alcuno strumento informatico, siamo solo noi e la nostra creatività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727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43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sketching</a:t>
            </a:r>
            <a:r>
              <a:rPr lang="it-IT" baseline="0" dirty="0" smtClean="0"/>
              <a:t> realizzato con il collage può essere utile specialmente nella progettazione di un sito in versione “MOBILE” ad esempio stampando elementi esistenti e testando i vari componenti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735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Sempre grazie a </a:t>
            </a:r>
            <a:r>
              <a:rPr lang="it-IT" dirty="0" err="1" smtClean="0"/>
              <a:t>Balsamiq</a:t>
            </a:r>
            <a:r>
              <a:rPr lang="it-IT" dirty="0" smtClean="0"/>
              <a:t> </a:t>
            </a:r>
            <a:r>
              <a:rPr lang="it-IT" dirty="0" err="1" smtClean="0"/>
              <a:t>Mockups</a:t>
            </a:r>
            <a:r>
              <a:rPr lang="it-IT" baseline="0" dirty="0" smtClean="0"/>
              <a:t> che mette a disposizione una libreria di elementi grafici già costruiti, possiamo passare alla fase di </a:t>
            </a:r>
            <a:r>
              <a:rPr lang="it-IT" baseline="0" dirty="0" err="1" smtClean="0"/>
              <a:t>wireframing</a:t>
            </a:r>
            <a:r>
              <a:rPr lang="it-IT" baseline="0" dirty="0" smtClean="0"/>
              <a:t>, ovvero la definizione di una bozza strutturale che può tornarci utile in quanto permette di individuare immediatamente la disposizione e l’effettiva usabilità degli elementi.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85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Balsamiq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mockup</a:t>
            </a:r>
            <a:r>
              <a:rPr lang="it-IT" baseline="0" dirty="0" smtClean="0"/>
              <a:t> è un software a pagamento che permette di disegnare dei </a:t>
            </a:r>
            <a:r>
              <a:rPr lang="it-IT" baseline="0" dirty="0" err="1" smtClean="0"/>
              <a:t>wireframe</a:t>
            </a:r>
            <a:r>
              <a:rPr lang="it-IT" baseline="0" dirty="0" smtClean="0"/>
              <a:t> ossia delle rappresentazioni abbozzate delle pagine web che aiutano sia gli sviluppatori che i </a:t>
            </a:r>
            <a:r>
              <a:rPr lang="it-IT" baseline="0" dirty="0" err="1" smtClean="0"/>
              <a:t>webdesigner</a:t>
            </a:r>
            <a:r>
              <a:rPr lang="it-IT" baseline="0" dirty="0" smtClean="0"/>
              <a:t> a capire come posizionare gli elementi prima di passare agli elaborati definitivi.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726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La quarta</a:t>
            </a:r>
            <a:r>
              <a:rPr lang="it-IT" baseline="0" dirty="0" smtClean="0"/>
              <a:t> fase: elaborazione grafica a computer dei bozzetti scelti come definitivi, i software più utilizzati sono, </a:t>
            </a:r>
            <a:r>
              <a:rPr lang="it-IT" baseline="0" dirty="0" err="1" smtClean="0"/>
              <a:t>photoshop</a:t>
            </a:r>
            <a:r>
              <a:rPr lang="it-IT" baseline="0" dirty="0" smtClean="0"/>
              <a:t>, illustrator, </a:t>
            </a:r>
            <a:r>
              <a:rPr lang="it-IT" baseline="0" dirty="0" err="1" smtClean="0"/>
              <a:t>gimp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inkscape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corel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draw</a:t>
            </a:r>
            <a:r>
              <a:rPr lang="it-IT" baseline="0" dirty="0" smtClean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37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Il </a:t>
            </a:r>
            <a:r>
              <a:rPr lang="it-IT" dirty="0" err="1" smtClean="0"/>
              <a:t>template</a:t>
            </a:r>
            <a:r>
              <a:rPr lang="it-IT" dirty="0" smtClean="0"/>
              <a:t> grafico realizzato 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photoshop</a:t>
            </a:r>
            <a:r>
              <a:rPr lang="it-IT" dirty="0" smtClean="0"/>
              <a:t> può essere utile</a:t>
            </a:r>
            <a:r>
              <a:rPr lang="it-IT" baseline="0" dirty="0" smtClean="0"/>
              <a:t> a tante cose, innanzitutto alla definizione dei colori, del posizionamento dei vari elementi e così via dicendo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7E694-F1EE-42F8-BBDF-E0C92ACB63B9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36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dirty="0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rgbClr val="8A8989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2628"/>
            <a:ext cx="1634310" cy="43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44684"/>
            <a:ext cx="10058400" cy="3724410"/>
          </a:xfrm>
        </p:spPr>
        <p:txBody>
          <a:bodyPr/>
          <a:lstStyle>
            <a:lvl1pPr>
              <a:buClr>
                <a:srgbClr val="8A8989"/>
              </a:buClr>
              <a:defRPr/>
            </a:lvl1pPr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>
          <a:xfrm>
            <a:off x="1097280" y="687430"/>
            <a:ext cx="10058400" cy="65091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10/3/16</a:t>
            </a:fld>
            <a:endParaRPr lang="en-US" dirty="0"/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8" name="Rettangolo 17"/>
          <p:cNvSpPr/>
          <p:nvPr userDrawn="1"/>
        </p:nvSpPr>
        <p:spPr>
          <a:xfrm>
            <a:off x="973667" y="1642533"/>
            <a:ext cx="10238816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1 20"/>
          <p:cNvCxnSpPr/>
          <p:nvPr userDrawn="1"/>
        </p:nvCxnSpPr>
        <p:spPr>
          <a:xfrm>
            <a:off x="1040477" y="1347431"/>
            <a:ext cx="10115203" cy="0"/>
          </a:xfrm>
          <a:prstGeom prst="line">
            <a:avLst/>
          </a:prstGeom>
          <a:ln w="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rgbClr val="8A8989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2628"/>
            <a:ext cx="1634310" cy="43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708660"/>
            <a:ext cx="10058400" cy="10287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739140"/>
            <a:ext cx="10058400" cy="99822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rgbClr val="8A89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rgbClr val="8A89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‹n.›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2628"/>
            <a:ext cx="1634310" cy="43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687429"/>
            <a:ext cx="10058400" cy="1049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2628"/>
            <a:ext cx="1634310" cy="4358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8A8989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8A8989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8A8989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8A8989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alvatore.sorrentino@live.com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une.viterbo.it/viterbo/?server=1" TargetMode="External"/><Relationship Id="rId4" Type="http://schemas.openxmlformats.org/officeDocument/2006/relationships/hyperlink" Target="http://www.comune.bologna.it/poliziamunicipale/" TargetMode="External"/><Relationship Id="rId5" Type="http://schemas.openxmlformats.org/officeDocument/2006/relationships/hyperlink" Target="http://www.comune.bologna.it/" TargetMode="External"/><Relationship Id="rId6" Type="http://schemas.openxmlformats.org/officeDocument/2006/relationships/hyperlink" Target="http://www.comune.modena.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mune.crevalcore.bo.it/main/main.as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une.viterbo.it/viterbo/?server=1" TargetMode="External"/><Relationship Id="rId4" Type="http://schemas.openxmlformats.org/officeDocument/2006/relationships/hyperlink" Target="http://www.comune.bologna.it/poliziamunicipale/" TargetMode="External"/><Relationship Id="rId5" Type="http://schemas.openxmlformats.org/officeDocument/2006/relationships/hyperlink" Target="http://www.comune.bologna.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mune.crevalcore.bo.it/main/main.asp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Q8TXgCzxEnw" TargetMode="External"/><Relationship Id="rId3" Type="http://schemas.openxmlformats.org/officeDocument/2006/relationships/image" Target="../media/image54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g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097280" y="1599253"/>
            <a:ext cx="8816741" cy="1015611"/>
          </a:xfrm>
        </p:spPr>
        <p:txBody>
          <a:bodyPr>
            <a:normAutofit fontScale="92500" lnSpcReduction="10000"/>
          </a:bodyPr>
          <a:lstStyle/>
          <a:p>
            <a:r>
              <a:rPr lang="it-IT" sz="3200" dirty="0"/>
              <a:t>RDP connection: </a:t>
            </a:r>
            <a:r>
              <a:rPr lang="hr-HR" sz="3200" b="1" dirty="0" smtClean="0"/>
              <a:t>93.62.200.38:40137</a:t>
            </a:r>
          </a:p>
          <a:p>
            <a:r>
              <a:rPr lang="it-IT" sz="3200" dirty="0"/>
              <a:t>Pass: </a:t>
            </a:r>
            <a:r>
              <a:rPr lang="it-IT" sz="3200" b="1" dirty="0" err="1"/>
              <a:t>Pa</a:t>
            </a:r>
            <a:r>
              <a:rPr lang="it-IT" sz="3200" b="1" dirty="0"/>
              <a:t>$$w0rd</a:t>
            </a:r>
            <a:endParaRPr lang="hr-HR" sz="3200" b="1" dirty="0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Accesso Macchine Remote</a:t>
            </a:r>
            <a:endParaRPr lang="it-IT" dirty="0"/>
          </a:p>
        </p:txBody>
      </p:sp>
      <p:sp>
        <p:nvSpPr>
          <p:cNvPr id="4" name="Segnaposto contenuto 1"/>
          <p:cNvSpPr txBox="1">
            <a:spLocks/>
          </p:cNvSpPr>
          <p:nvPr/>
        </p:nvSpPr>
        <p:spPr>
          <a:xfrm>
            <a:off x="1097280" y="3540345"/>
            <a:ext cx="2046973" cy="2732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8A8989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/>
              <a:t>g-user01</a:t>
            </a:r>
          </a:p>
          <a:p>
            <a:r>
              <a:rPr lang="it-IT" sz="3200" b="1" dirty="0"/>
              <a:t>g-user02</a:t>
            </a:r>
          </a:p>
          <a:p>
            <a:r>
              <a:rPr lang="it-IT" sz="3200" b="1" dirty="0" smtClean="0"/>
              <a:t>g-user03</a:t>
            </a:r>
          </a:p>
          <a:p>
            <a:r>
              <a:rPr lang="it-IT" sz="3200" b="1" dirty="0" smtClean="0"/>
              <a:t>g-user04</a:t>
            </a:r>
            <a:endParaRPr lang="it-IT" sz="3200" dirty="0"/>
          </a:p>
          <a:p>
            <a:endParaRPr lang="hr-HR" sz="3200" b="1" dirty="0" smtClean="0"/>
          </a:p>
        </p:txBody>
      </p:sp>
      <p:sp>
        <p:nvSpPr>
          <p:cNvPr id="5" name="Segnaposto contenuto 1"/>
          <p:cNvSpPr txBox="1">
            <a:spLocks/>
          </p:cNvSpPr>
          <p:nvPr/>
        </p:nvSpPr>
        <p:spPr>
          <a:xfrm>
            <a:off x="3503596" y="3540345"/>
            <a:ext cx="2736783" cy="2732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8A8989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 smtClean="0"/>
              <a:t>g-user05</a:t>
            </a:r>
            <a:endParaRPr lang="it-IT" sz="3200" b="1" dirty="0"/>
          </a:p>
          <a:p>
            <a:r>
              <a:rPr lang="it-IT" sz="3200" b="1" dirty="0" smtClean="0"/>
              <a:t>g-user06</a:t>
            </a:r>
            <a:endParaRPr lang="it-IT" sz="3200" b="1" dirty="0"/>
          </a:p>
          <a:p>
            <a:r>
              <a:rPr lang="it-IT" sz="3200" b="1" dirty="0" smtClean="0"/>
              <a:t>g-user07</a:t>
            </a:r>
          </a:p>
          <a:p>
            <a:r>
              <a:rPr lang="it-IT" sz="3200" b="1" dirty="0" smtClean="0"/>
              <a:t>g-user08</a:t>
            </a:r>
            <a:endParaRPr lang="it-IT" sz="3200" dirty="0"/>
          </a:p>
          <a:p>
            <a:endParaRPr lang="hr-HR" sz="3200" b="1" dirty="0" smtClean="0"/>
          </a:p>
        </p:txBody>
      </p:sp>
      <p:sp>
        <p:nvSpPr>
          <p:cNvPr id="6" name="Segnaposto contenuto 1"/>
          <p:cNvSpPr txBox="1">
            <a:spLocks/>
          </p:cNvSpPr>
          <p:nvPr/>
        </p:nvSpPr>
        <p:spPr>
          <a:xfrm>
            <a:off x="6012581" y="3540345"/>
            <a:ext cx="2046973" cy="2732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8A8989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 smtClean="0"/>
              <a:t>g-user09</a:t>
            </a:r>
            <a:endParaRPr lang="it-IT" sz="3200" b="1" dirty="0"/>
          </a:p>
          <a:p>
            <a:r>
              <a:rPr lang="it-IT" sz="3200" b="1" dirty="0" smtClean="0"/>
              <a:t>g-user10</a:t>
            </a:r>
            <a:endParaRPr lang="it-IT" sz="3200" b="1" dirty="0"/>
          </a:p>
          <a:p>
            <a:r>
              <a:rPr lang="it-IT" sz="3200" b="1" dirty="0" smtClean="0"/>
              <a:t>g-user11</a:t>
            </a:r>
          </a:p>
          <a:p>
            <a:r>
              <a:rPr lang="it-IT" sz="3200" b="1" dirty="0" smtClean="0"/>
              <a:t>g-user12</a:t>
            </a:r>
            <a:endParaRPr lang="it-IT" sz="3200" dirty="0"/>
          </a:p>
          <a:p>
            <a:endParaRPr lang="hr-HR" sz="3200" b="1" dirty="0" smtClean="0"/>
          </a:p>
        </p:txBody>
      </p:sp>
      <p:sp>
        <p:nvSpPr>
          <p:cNvPr id="7" name="Segnaposto contenuto 1"/>
          <p:cNvSpPr txBox="1">
            <a:spLocks/>
          </p:cNvSpPr>
          <p:nvPr/>
        </p:nvSpPr>
        <p:spPr>
          <a:xfrm>
            <a:off x="8418897" y="3540345"/>
            <a:ext cx="2736783" cy="27321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8A8989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 smtClean="0"/>
              <a:t>g-user13</a:t>
            </a:r>
            <a:endParaRPr lang="it-IT" sz="3200" b="1" dirty="0"/>
          </a:p>
          <a:p>
            <a:r>
              <a:rPr lang="it-IT" sz="3200" b="1" dirty="0" smtClean="0"/>
              <a:t>g-user14</a:t>
            </a:r>
            <a:endParaRPr lang="it-IT" sz="3200" b="1" dirty="0"/>
          </a:p>
          <a:p>
            <a:r>
              <a:rPr lang="it-IT" sz="3200" b="1" dirty="0" smtClean="0"/>
              <a:t>g-user15</a:t>
            </a:r>
          </a:p>
          <a:p>
            <a:r>
              <a:rPr lang="it-IT" sz="3200" b="1" dirty="0" smtClean="0"/>
              <a:t>g-user16</a:t>
            </a:r>
            <a:endParaRPr lang="it-IT" sz="3200" dirty="0"/>
          </a:p>
          <a:p>
            <a:endParaRPr lang="hr-HR" sz="3200" b="1" dirty="0" smtClean="0"/>
          </a:p>
        </p:txBody>
      </p:sp>
      <p:sp>
        <p:nvSpPr>
          <p:cNvPr id="8" name="Segnaposto contenuto 1"/>
          <p:cNvSpPr txBox="1">
            <a:spLocks/>
          </p:cNvSpPr>
          <p:nvPr/>
        </p:nvSpPr>
        <p:spPr>
          <a:xfrm>
            <a:off x="1097280" y="3005998"/>
            <a:ext cx="8816741" cy="51830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8A8989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smtClean="0"/>
              <a:t>User:</a:t>
            </a:r>
            <a:endParaRPr lang="hr-H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2916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Progettare un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Layout </a:t>
            </a:r>
            <a:r>
              <a:rPr lang="it-IT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545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02731"/>
            <a:ext cx="10058400" cy="662940"/>
          </a:xfrm>
        </p:spPr>
        <p:txBody>
          <a:bodyPr/>
          <a:lstStyle/>
          <a:p>
            <a:r>
              <a:rPr lang="it-IT" b="1" dirty="0"/>
              <a:t>Fase </a:t>
            </a:r>
            <a:r>
              <a:rPr lang="it-IT" b="1" dirty="0" smtClean="0"/>
              <a:t>1 – Mappa del sito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82132" y="5420240"/>
            <a:ext cx="10422467" cy="667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 smtClean="0"/>
              <a:t>1) Definire quali sono i layout che andremo </a:t>
            </a:r>
            <a:r>
              <a:rPr lang="it-IT" sz="3000" dirty="0"/>
              <a:t>a </a:t>
            </a:r>
            <a:r>
              <a:rPr lang="it-IT" sz="3000" dirty="0" smtClean="0"/>
              <a:t>progettare</a:t>
            </a:r>
            <a:endParaRPr lang="it-IT" sz="3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920" y="1664763"/>
            <a:ext cx="704121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 smtClean="0"/>
              <a:t>Fase 2 - </a:t>
            </a:r>
            <a:r>
              <a:rPr lang="it-IT" b="1" dirty="0" err="1" smtClean="0"/>
              <a:t>Sketching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519332" y="2269067"/>
            <a:ext cx="4636348" cy="2954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/>
              <a:t>2) </a:t>
            </a:r>
            <a:r>
              <a:rPr lang="it-IT" sz="3000" dirty="0" err="1"/>
              <a:t>Sketching</a:t>
            </a:r>
            <a:r>
              <a:rPr lang="it-IT" sz="3000" dirty="0"/>
              <a:t>: realizzare </a:t>
            </a:r>
            <a:r>
              <a:rPr lang="it-IT" sz="3000" dirty="0" smtClean="0"/>
              <a:t/>
            </a:r>
            <a:br>
              <a:rPr lang="it-IT" sz="3000" dirty="0" smtClean="0"/>
            </a:br>
            <a:r>
              <a:rPr lang="it-IT" sz="3000" dirty="0" smtClean="0"/>
              <a:t>bozze a </a:t>
            </a:r>
            <a:r>
              <a:rPr lang="it-IT" sz="3000" dirty="0"/>
              <a:t>matita su carta </a:t>
            </a:r>
            <a:br>
              <a:rPr lang="it-IT" sz="3000" dirty="0"/>
            </a:br>
            <a:r>
              <a:rPr lang="it-IT" sz="3000" dirty="0" smtClean="0"/>
              <a:t>di </a:t>
            </a:r>
            <a:r>
              <a:rPr lang="it-IT" sz="3000" dirty="0"/>
              <a:t>tutte le pagine del sito…</a:t>
            </a:r>
          </a:p>
        </p:txBody>
      </p:sp>
      <p:pic>
        <p:nvPicPr>
          <p:cNvPr id="4" name="Immagine 3" descr="3.website-sket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03844"/>
            <a:ext cx="4944550" cy="37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/>
              <a:t>Fase </a:t>
            </a:r>
            <a:r>
              <a:rPr lang="it-IT" b="1" dirty="0" smtClean="0"/>
              <a:t>2 </a:t>
            </a:r>
            <a:r>
              <a:rPr lang="it-IT" b="1" dirty="0"/>
              <a:t>- </a:t>
            </a:r>
            <a:r>
              <a:rPr lang="it-IT" b="1" dirty="0" err="1"/>
              <a:t>Sketching</a:t>
            </a:r>
            <a:endParaRPr lang="it-IT" b="1" dirty="0"/>
          </a:p>
        </p:txBody>
      </p:sp>
      <p:sp>
        <p:nvSpPr>
          <p:cNvPr id="7" name="Rettangolo 6"/>
          <p:cNvSpPr/>
          <p:nvPr/>
        </p:nvSpPr>
        <p:spPr>
          <a:xfrm>
            <a:off x="7087204" y="2226816"/>
            <a:ext cx="472379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it-IT" sz="3000" dirty="0">
                <a:cs typeface="Calibri "/>
              </a:rPr>
              <a:t>Vantaggi:</a:t>
            </a:r>
          </a:p>
          <a:p>
            <a:r>
              <a:rPr lang="it-IT" sz="3000" dirty="0" smtClean="0">
                <a:cs typeface="Calibri "/>
              </a:rPr>
              <a:t>La bozza su carta è rapida </a:t>
            </a:r>
            <a:r>
              <a:rPr lang="it-IT" sz="3000" dirty="0">
                <a:cs typeface="Calibri "/>
              </a:rPr>
              <a:t>da </a:t>
            </a:r>
            <a:r>
              <a:rPr lang="it-IT" sz="3000" dirty="0" smtClean="0">
                <a:cs typeface="Calibri "/>
              </a:rPr>
              <a:t>eseguire e </a:t>
            </a:r>
            <a:r>
              <a:rPr lang="it-IT" sz="3000" dirty="0" smtClean="0">
                <a:latin typeface="Calibri "/>
                <a:cs typeface="Calibri "/>
              </a:rPr>
              <a:t>non </a:t>
            </a:r>
            <a:r>
              <a:rPr lang="it-IT" sz="3000" dirty="0">
                <a:latin typeface="Calibri "/>
                <a:cs typeface="Calibri "/>
              </a:rPr>
              <a:t>richiede </a:t>
            </a:r>
            <a:r>
              <a:rPr lang="it-IT" sz="3000" dirty="0" smtClean="0">
                <a:latin typeface="Calibri "/>
                <a:cs typeface="Calibri "/>
              </a:rPr>
              <a:t>uno studio approfondito in </a:t>
            </a:r>
            <a:r>
              <a:rPr lang="it-IT" sz="3000" dirty="0">
                <a:latin typeface="Calibri "/>
                <a:cs typeface="Calibri "/>
              </a:rPr>
              <a:t>termini </a:t>
            </a:r>
            <a:r>
              <a:rPr lang="it-IT" sz="3000" dirty="0" smtClean="0">
                <a:latin typeface="Calibri "/>
                <a:cs typeface="Calibri "/>
              </a:rPr>
              <a:t>di </a:t>
            </a:r>
            <a:r>
              <a:rPr lang="it-IT" sz="3000" dirty="0">
                <a:latin typeface="Calibri "/>
                <a:cs typeface="Calibri "/>
              </a:rPr>
              <a:t>codici né </a:t>
            </a:r>
            <a:r>
              <a:rPr lang="it-IT" sz="3000" dirty="0" smtClean="0">
                <a:latin typeface="Calibri "/>
                <a:cs typeface="Calibri "/>
              </a:rPr>
              <a:t>di </a:t>
            </a:r>
            <a:r>
              <a:rPr lang="it-IT" sz="3000" dirty="0">
                <a:latin typeface="Calibri "/>
                <a:cs typeface="Calibri "/>
              </a:rPr>
              <a:t>grafica…</a:t>
            </a:r>
          </a:p>
          <a:p>
            <a:pPr algn="l"/>
            <a:endParaRPr lang="it-IT" sz="3000" dirty="0">
              <a:cs typeface="Calibri "/>
            </a:endParaRPr>
          </a:p>
        </p:txBody>
      </p:sp>
      <p:pic>
        <p:nvPicPr>
          <p:cNvPr id="5" name="Immagine 4" descr="wireframe-sketch-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47" y="2331376"/>
            <a:ext cx="4210029" cy="3539056"/>
          </a:xfrm>
          <a:prstGeom prst="rect">
            <a:avLst/>
          </a:prstGeom>
        </p:spPr>
      </p:pic>
      <p:pic>
        <p:nvPicPr>
          <p:cNvPr id="9" name="Immagine 8" descr="sketch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0" t="2626" r="15027" b="5403"/>
          <a:stretch/>
        </p:blipFill>
        <p:spPr>
          <a:xfrm>
            <a:off x="991549" y="1509607"/>
            <a:ext cx="2890520" cy="30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/>
              <a:t>Fase </a:t>
            </a:r>
            <a:r>
              <a:rPr lang="it-IT" b="1" dirty="0" smtClean="0"/>
              <a:t>2 </a:t>
            </a:r>
            <a:r>
              <a:rPr lang="it-IT" b="1" dirty="0"/>
              <a:t>- </a:t>
            </a:r>
            <a:r>
              <a:rPr lang="it-IT" b="1" dirty="0" err="1"/>
              <a:t>Sketching</a:t>
            </a:r>
            <a:endParaRPr lang="it-IT" b="1" dirty="0"/>
          </a:p>
        </p:txBody>
      </p:sp>
      <p:sp>
        <p:nvSpPr>
          <p:cNvPr id="7" name="Rettangolo 6"/>
          <p:cNvSpPr/>
          <p:nvPr/>
        </p:nvSpPr>
        <p:spPr>
          <a:xfrm>
            <a:off x="733213" y="4940096"/>
            <a:ext cx="107865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000" dirty="0" smtClean="0">
                <a:latin typeface="Calibri "/>
                <a:cs typeface="Calibri "/>
              </a:rPr>
              <a:t>…</a:t>
            </a:r>
            <a:r>
              <a:rPr lang="it-IT" sz="3000" dirty="0">
                <a:latin typeface="Calibri "/>
                <a:cs typeface="Calibri "/>
              </a:rPr>
              <a:t>risulta </a:t>
            </a:r>
            <a:r>
              <a:rPr lang="it-IT" sz="3000" dirty="0" smtClean="0">
                <a:latin typeface="Calibri "/>
                <a:cs typeface="Calibri "/>
              </a:rPr>
              <a:t>fondamentale nella fase di briefing </a:t>
            </a:r>
            <a:r>
              <a:rPr lang="it-IT" sz="3000" dirty="0">
                <a:latin typeface="Calibri "/>
                <a:cs typeface="Calibri "/>
              </a:rPr>
              <a:t>perché possiamo </a:t>
            </a:r>
            <a:r>
              <a:rPr lang="it-IT" sz="3000" dirty="0" smtClean="0">
                <a:latin typeface="Calibri "/>
                <a:cs typeface="Calibri "/>
              </a:rPr>
              <a:t>vedere un </a:t>
            </a:r>
            <a:r>
              <a:rPr lang="it-IT" sz="3000">
                <a:latin typeface="Calibri "/>
                <a:cs typeface="Calibri "/>
              </a:rPr>
              <a:t>esempio </a:t>
            </a:r>
            <a:r>
              <a:rPr lang="it-IT" sz="3000" smtClean="0">
                <a:latin typeface="Calibri "/>
                <a:cs typeface="Calibri "/>
              </a:rPr>
              <a:t>approssimativo del </a:t>
            </a:r>
            <a:r>
              <a:rPr lang="it-IT" sz="3000">
                <a:latin typeface="Calibri "/>
                <a:cs typeface="Calibri "/>
              </a:rPr>
              <a:t>nostro </a:t>
            </a:r>
            <a:r>
              <a:rPr lang="it-IT" sz="3000" smtClean="0">
                <a:latin typeface="Calibri "/>
                <a:cs typeface="Calibri "/>
              </a:rPr>
              <a:t>sito.</a:t>
            </a:r>
            <a:endParaRPr lang="it-IT" sz="3000" dirty="0">
              <a:latin typeface="Calibri "/>
              <a:cs typeface="Calibri "/>
            </a:endParaRPr>
          </a:p>
        </p:txBody>
      </p:sp>
      <p:pic>
        <p:nvPicPr>
          <p:cNvPr id="3" name="Immagine 2" descr="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1412776"/>
            <a:ext cx="427301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/>
              <a:t>Fase </a:t>
            </a:r>
            <a:r>
              <a:rPr lang="it-IT" b="1" dirty="0" smtClean="0"/>
              <a:t>2 </a:t>
            </a:r>
            <a:r>
              <a:rPr lang="it-IT" b="1" dirty="0"/>
              <a:t>- </a:t>
            </a:r>
            <a:r>
              <a:rPr lang="it-IT" b="1" dirty="0" err="1"/>
              <a:t>Sketching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50757" y="4964700"/>
            <a:ext cx="7632848" cy="86806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sz="3000" dirty="0"/>
              <a:t>…possiamo usare anche la tecnica del collage per testare la grafica sui dispositivi </a:t>
            </a:r>
            <a:r>
              <a:rPr lang="it-IT" sz="3000" dirty="0" smtClean="0"/>
              <a:t>mobili…</a:t>
            </a:r>
            <a:endParaRPr lang="it-IT" sz="3000" dirty="0"/>
          </a:p>
        </p:txBody>
      </p:sp>
      <p:pic>
        <p:nvPicPr>
          <p:cNvPr id="5" name="Immagine 4" descr="rice-festival-interact-3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t="13229" r="13853" b="11414"/>
          <a:stretch/>
        </p:blipFill>
        <p:spPr>
          <a:xfrm>
            <a:off x="3711269" y="1424941"/>
            <a:ext cx="4336240" cy="3451859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51164" y="5883873"/>
            <a:ext cx="11208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www.smashingmagazine.com</a:t>
            </a:r>
            <a:r>
              <a:rPr lang="it-IT" dirty="0"/>
              <a:t>/2010/03/free-printable-sketching-wireframing-and-note-taking-pdf-templates/</a:t>
            </a:r>
          </a:p>
        </p:txBody>
      </p:sp>
    </p:spTree>
    <p:extLst>
      <p:ext uri="{BB962C8B-B14F-4D97-AF65-F5344CB8AC3E}">
        <p14:creationId xmlns:p14="http://schemas.microsoft.com/office/powerpoint/2010/main" val="212746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/>
              <a:t>Fase </a:t>
            </a:r>
            <a:r>
              <a:rPr lang="it-IT" b="1" dirty="0" smtClean="0"/>
              <a:t>3 </a:t>
            </a:r>
            <a:r>
              <a:rPr lang="it-IT" b="1" dirty="0"/>
              <a:t>- </a:t>
            </a:r>
            <a:r>
              <a:rPr lang="it-IT" b="1" dirty="0" err="1" smtClean="0"/>
              <a:t>Wireframe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39265" y="1710101"/>
            <a:ext cx="6619139" cy="343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/>
              <a:t>3) </a:t>
            </a:r>
            <a:r>
              <a:rPr lang="it-IT" sz="3000" dirty="0" err="1" smtClean="0"/>
              <a:t>Wireframe</a:t>
            </a:r>
            <a:r>
              <a:rPr lang="it-IT" sz="3000" dirty="0" smtClean="0"/>
              <a:t>, definizione:</a:t>
            </a:r>
          </a:p>
          <a:p>
            <a:pPr marL="0" indent="0">
              <a:buNone/>
            </a:pPr>
            <a:r>
              <a:rPr lang="it-IT" sz="3000" dirty="0" smtClean="0"/>
              <a:t>bozza relativa alla struttura di </a:t>
            </a:r>
            <a:r>
              <a:rPr lang="it-IT" sz="3000" dirty="0"/>
              <a:t>un sito </a:t>
            </a:r>
            <a:r>
              <a:rPr lang="it-IT" sz="3000" dirty="0" smtClean="0"/>
              <a:t/>
            </a:r>
            <a:br>
              <a:rPr lang="it-IT" sz="3000" dirty="0" smtClean="0"/>
            </a:br>
            <a:r>
              <a:rPr lang="it-IT" sz="3000" dirty="0" smtClean="0"/>
              <a:t>o </a:t>
            </a:r>
            <a:r>
              <a:rPr lang="it-IT" sz="3000" dirty="0"/>
              <a:t>di un applicativo web o software, </a:t>
            </a:r>
            <a:br>
              <a:rPr lang="it-IT" sz="3000" dirty="0"/>
            </a:br>
            <a:r>
              <a:rPr lang="it-IT" sz="3000" dirty="0" smtClean="0"/>
              <a:t>permette di </a:t>
            </a:r>
            <a:r>
              <a:rPr lang="it-IT" sz="3000" dirty="0"/>
              <a:t>individuare subito le dinamiche del progetto in termini di usabilità e utilizzo pratico</a:t>
            </a:r>
          </a:p>
        </p:txBody>
      </p:sp>
      <p:pic>
        <p:nvPicPr>
          <p:cNvPr id="5" name="Immagine 4" descr="CNN-International-Wirify-wireframe-with-head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3" y="1710102"/>
            <a:ext cx="3653779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/>
              <a:t>Fase 3 - </a:t>
            </a:r>
            <a:r>
              <a:rPr lang="it-IT" b="1" dirty="0" err="1"/>
              <a:t>Wireframe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96451" y="1642533"/>
            <a:ext cx="3572682" cy="2361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 smtClean="0"/>
              <a:t>Possiamo utilizzare il software </a:t>
            </a:r>
            <a:r>
              <a:rPr lang="it-IT" sz="3000" dirty="0" err="1" smtClean="0"/>
              <a:t>Balsamiq</a:t>
            </a:r>
            <a:r>
              <a:rPr lang="it-IT" sz="3000" dirty="0" smtClean="0"/>
              <a:t> </a:t>
            </a:r>
            <a:r>
              <a:rPr lang="it-IT" sz="3000" dirty="0" err="1" smtClean="0"/>
              <a:t>Mockups</a:t>
            </a:r>
            <a:r>
              <a:rPr lang="it-IT" sz="3000" dirty="0" smtClean="0"/>
              <a:t> per </a:t>
            </a:r>
            <a:r>
              <a:rPr lang="it-IT" sz="3000" dirty="0" err="1" smtClean="0"/>
              <a:t>wireframe</a:t>
            </a:r>
            <a:r>
              <a:rPr lang="it-IT" sz="3000" dirty="0" smtClean="0"/>
              <a:t> più elaborati</a:t>
            </a:r>
            <a:endParaRPr lang="it-IT" sz="3000" dirty="0"/>
          </a:p>
        </p:txBody>
      </p:sp>
      <p:pic>
        <p:nvPicPr>
          <p:cNvPr id="4" name="Immagine 3" descr="balsamiq-mockups-review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27118"/>
            <a:ext cx="6336704" cy="3608401"/>
          </a:xfrm>
          <a:prstGeom prst="rect">
            <a:avLst/>
          </a:prstGeom>
        </p:spPr>
      </p:pic>
      <p:sp>
        <p:nvSpPr>
          <p:cNvPr id="5" name="Segnaposto contenuto 2"/>
          <p:cNvSpPr txBox="1">
            <a:spLocks/>
          </p:cNvSpPr>
          <p:nvPr/>
        </p:nvSpPr>
        <p:spPr>
          <a:xfrm>
            <a:off x="7696451" y="3954804"/>
            <a:ext cx="3572682" cy="11807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8A8989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z="2400" dirty="0" smtClean="0"/>
              <a:t>Software simili:</a:t>
            </a:r>
            <a:br>
              <a:rPr lang="it-IT" sz="2400" dirty="0" smtClean="0"/>
            </a:br>
            <a:r>
              <a:rPr lang="it-IT" sz="2400" dirty="0" smtClean="0"/>
              <a:t>Sketch, </a:t>
            </a:r>
            <a:r>
              <a:rPr lang="it-IT" sz="2400" dirty="0" err="1"/>
              <a:t>O</a:t>
            </a:r>
            <a:r>
              <a:rPr lang="it-IT" sz="2400" dirty="0" err="1" smtClean="0"/>
              <a:t>mnigraffle</a:t>
            </a:r>
            <a:r>
              <a:rPr lang="it-IT" sz="2400" dirty="0" smtClean="0"/>
              <a:t>, </a:t>
            </a:r>
            <a:r>
              <a:rPr lang="it-IT" sz="2400" dirty="0" err="1"/>
              <a:t>A</a:t>
            </a:r>
            <a:r>
              <a:rPr lang="it-IT" sz="2400" dirty="0" err="1" smtClean="0"/>
              <a:t>xure</a:t>
            </a:r>
            <a:r>
              <a:rPr lang="it-IT" sz="2400" dirty="0" smtClean="0"/>
              <a:t>, Adobe XD</a:t>
            </a:r>
          </a:p>
        </p:txBody>
      </p:sp>
    </p:spTree>
    <p:extLst>
      <p:ext uri="{BB962C8B-B14F-4D97-AF65-F5344CB8AC3E}">
        <p14:creationId xmlns:p14="http://schemas.microsoft.com/office/powerpoint/2010/main" val="14202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/>
              <a:t>Fase </a:t>
            </a:r>
            <a:r>
              <a:rPr lang="it-IT" b="1" dirty="0" smtClean="0"/>
              <a:t>4 </a:t>
            </a:r>
            <a:r>
              <a:rPr lang="it-IT" b="1" dirty="0"/>
              <a:t>- </a:t>
            </a:r>
            <a:r>
              <a:rPr lang="it-IT" b="1" dirty="0" smtClean="0"/>
              <a:t>Design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382442" y="1848604"/>
            <a:ext cx="4421026" cy="2443996"/>
          </a:xfrm>
        </p:spPr>
        <p:txBody>
          <a:bodyPr/>
          <a:lstStyle/>
          <a:p>
            <a:pPr marL="0" indent="0">
              <a:buNone/>
            </a:pPr>
            <a:r>
              <a:rPr lang="it-IT" sz="3000" dirty="0"/>
              <a:t>4) Design: </a:t>
            </a:r>
            <a:endParaRPr lang="it-IT" sz="3000" dirty="0" smtClean="0"/>
          </a:p>
          <a:p>
            <a:pPr marL="0" indent="0">
              <a:buNone/>
            </a:pPr>
            <a:r>
              <a:rPr lang="it-IT" sz="3000" dirty="0" smtClean="0"/>
              <a:t>realizzazione </a:t>
            </a:r>
            <a:r>
              <a:rPr lang="it-IT" sz="3000" dirty="0"/>
              <a:t>grafica </a:t>
            </a:r>
            <a:br>
              <a:rPr lang="it-IT" sz="3000" dirty="0"/>
            </a:br>
            <a:r>
              <a:rPr lang="it-IT" sz="3000" dirty="0" smtClean="0"/>
              <a:t>basata sui </a:t>
            </a:r>
            <a:r>
              <a:rPr lang="it-IT" sz="3000" dirty="0" err="1" smtClean="0"/>
              <a:t>wireframe</a:t>
            </a:r>
            <a:endParaRPr lang="it-IT" sz="3000" dirty="0" smtClean="0"/>
          </a:p>
        </p:txBody>
      </p:sp>
      <p:pic>
        <p:nvPicPr>
          <p:cNvPr id="5" name="Immagine 4" descr="Best-Web-Desig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7" y="1424940"/>
            <a:ext cx="462668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/>
              <a:t>Fase 4 -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316132" y="1899568"/>
            <a:ext cx="4839548" cy="3434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/>
              <a:t>Prima di passare </a:t>
            </a:r>
            <a:r>
              <a:rPr lang="it-IT" sz="3000" dirty="0" smtClean="0"/>
              <a:t>alla scrittura del </a:t>
            </a:r>
            <a:r>
              <a:rPr lang="it-IT" sz="3000" dirty="0"/>
              <a:t>“codice</a:t>
            </a:r>
            <a:r>
              <a:rPr lang="it-IT" sz="3000" dirty="0" smtClean="0"/>
              <a:t>”,</a:t>
            </a:r>
            <a:r>
              <a:rPr lang="it-IT" sz="3000" dirty="0"/>
              <a:t> </a:t>
            </a:r>
            <a:r>
              <a:rPr lang="it-IT" sz="3000" dirty="0" smtClean="0"/>
              <a:t>il layout grafico ad alta definizione </a:t>
            </a:r>
            <a:r>
              <a:rPr lang="it-IT" sz="3000" dirty="0"/>
              <a:t>ci aiuterà a stabilire il posizionamento dei vari </a:t>
            </a:r>
            <a:r>
              <a:rPr lang="it-IT" sz="3000" dirty="0" smtClean="0"/>
              <a:t>elementi nella pagina, </a:t>
            </a:r>
            <a:br>
              <a:rPr lang="it-IT" sz="3000" dirty="0" smtClean="0"/>
            </a:br>
            <a:r>
              <a:rPr lang="it-IT" sz="3000" dirty="0" smtClean="0"/>
              <a:t>definire i colori </a:t>
            </a:r>
            <a:r>
              <a:rPr lang="it-IT" sz="3000" dirty="0"/>
              <a:t>e </a:t>
            </a:r>
            <a:r>
              <a:rPr lang="it-IT" sz="3000" dirty="0" smtClean="0"/>
              <a:t>dimensioni degli oggetti</a:t>
            </a:r>
            <a:endParaRPr lang="it-IT" sz="3000" dirty="0"/>
          </a:p>
        </p:txBody>
      </p:sp>
      <p:pic>
        <p:nvPicPr>
          <p:cNvPr id="4" name="Immagine 3" descr="internet-marketing-servic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36" y="2068901"/>
            <a:ext cx="4957046" cy="31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5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Html, CSS e Design Responsivo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Tecniche fondamentali per Progettare </a:t>
            </a:r>
            <a:br>
              <a:rPr lang="it-IT" dirty="0" smtClean="0"/>
            </a:br>
            <a:r>
              <a:rPr lang="it-IT" dirty="0" smtClean="0"/>
              <a:t>siti da fruire su diversi dispositivi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26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/>
              <a:t>Fase </a:t>
            </a:r>
            <a:r>
              <a:rPr lang="it-IT" b="1" dirty="0" smtClean="0"/>
              <a:t>5 – Esportazione grafica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039948" y="1586136"/>
            <a:ext cx="3432386" cy="2681063"/>
          </a:xfrm>
        </p:spPr>
        <p:txBody>
          <a:bodyPr/>
          <a:lstStyle/>
          <a:p>
            <a:pPr marL="0" indent="0">
              <a:buNone/>
            </a:pPr>
            <a:r>
              <a:rPr lang="it-IT" sz="3000" dirty="0"/>
              <a:t>5) Esportazione degli elementi </a:t>
            </a:r>
            <a:r>
              <a:rPr lang="it-IT" sz="3000" dirty="0" smtClean="0"/>
              <a:t>grafici che non possono essere realizzati tramite codice</a:t>
            </a:r>
            <a:r>
              <a:rPr lang="it-IT" sz="3000" smtClean="0"/>
              <a:t>: icone, loghi</a:t>
            </a:r>
            <a:r>
              <a:rPr lang="it-IT" sz="3000" dirty="0"/>
              <a:t>, banner, </a:t>
            </a:r>
            <a:r>
              <a:rPr lang="it-IT" sz="3000" dirty="0" err="1"/>
              <a:t>ecc</a:t>
            </a:r>
            <a:r>
              <a:rPr lang="it-IT" sz="3000" dirty="0"/>
              <a:t>…</a:t>
            </a:r>
          </a:p>
        </p:txBody>
      </p:sp>
      <p:pic>
        <p:nvPicPr>
          <p:cNvPr id="6" name="Immagine 5" descr="gimp-salva-per-web-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43"/>
          <a:stretch/>
        </p:blipFill>
        <p:spPr>
          <a:xfrm>
            <a:off x="995680" y="1586137"/>
            <a:ext cx="683569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b="1" dirty="0"/>
              <a:t>Fase </a:t>
            </a:r>
            <a:r>
              <a:rPr lang="it-IT" b="1" dirty="0" smtClean="0"/>
              <a:t>6 </a:t>
            </a:r>
            <a:r>
              <a:rPr lang="it-IT" b="1" dirty="0"/>
              <a:t>– </a:t>
            </a:r>
            <a:r>
              <a:rPr lang="it-IT" b="1" dirty="0" smtClean="0"/>
              <a:t>Codice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75520" y="5229200"/>
            <a:ext cx="8676456" cy="883733"/>
          </a:xfrm>
        </p:spPr>
        <p:txBody>
          <a:bodyPr/>
          <a:lstStyle/>
          <a:p>
            <a:pPr marL="0" indent="0">
              <a:buNone/>
            </a:pPr>
            <a:r>
              <a:rPr lang="it-IT" sz="3000" dirty="0"/>
              <a:t>6) </a:t>
            </a:r>
            <a:r>
              <a:rPr lang="it-IT" sz="3000" dirty="0" smtClean="0"/>
              <a:t>Html/</a:t>
            </a:r>
            <a:r>
              <a:rPr lang="it-IT" sz="3000" dirty="0" err="1" smtClean="0"/>
              <a:t>css</a:t>
            </a:r>
            <a:r>
              <a:rPr lang="it-IT" sz="3000" dirty="0" smtClean="0"/>
              <a:t>/</a:t>
            </a:r>
            <a:r>
              <a:rPr lang="it-IT" sz="3000" dirty="0" err="1" smtClean="0"/>
              <a:t>js</a:t>
            </a:r>
            <a:r>
              <a:rPr lang="it-IT" sz="3000" dirty="0" smtClean="0"/>
              <a:t>: </a:t>
            </a:r>
            <a:r>
              <a:rPr lang="it-IT" sz="3000" dirty="0"/>
              <a:t>si passa alla realizzazione vera e propria</a:t>
            </a:r>
          </a:p>
        </p:txBody>
      </p:sp>
      <p:pic>
        <p:nvPicPr>
          <p:cNvPr id="4" name="Immagine 3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1556792"/>
            <a:ext cx="764524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2636912"/>
            <a:ext cx="8229600" cy="1143000"/>
          </a:xfrm>
        </p:spPr>
        <p:txBody>
          <a:bodyPr>
            <a:normAutofit/>
          </a:bodyPr>
          <a:lstStyle/>
          <a:p>
            <a:r>
              <a:rPr lang="it-IT" b="1" dirty="0" smtClean="0"/>
              <a:t>Demo: </a:t>
            </a:r>
            <a:br>
              <a:rPr lang="it-IT" b="1" dirty="0" smtClean="0"/>
            </a:br>
            <a:r>
              <a:rPr lang="it-IT" b="1" dirty="0" smtClean="0"/>
              <a:t>Progettare il Layout di un sito web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75520" y="5229200"/>
            <a:ext cx="8676456" cy="1080120"/>
          </a:xfrm>
        </p:spPr>
        <p:txBody>
          <a:bodyPr/>
          <a:lstStyle/>
          <a:p>
            <a:pPr marL="0" indent="0">
              <a:buNone/>
            </a:pPr>
            <a:r>
              <a:rPr lang="it-IT" sz="3000" b="1" i="1" dirty="0"/>
              <a:t> </a:t>
            </a:r>
            <a:endParaRPr lang="it-IT" sz="3000" i="1" dirty="0"/>
          </a:p>
        </p:txBody>
      </p:sp>
    </p:spTree>
    <p:extLst>
      <p:ext uri="{BB962C8B-B14F-4D97-AF65-F5344CB8AC3E}">
        <p14:creationId xmlns:p14="http://schemas.microsoft.com/office/powerpoint/2010/main" val="13279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5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231903" y="3789040"/>
            <a:ext cx="5673163" cy="2016224"/>
          </a:xfrm>
        </p:spPr>
        <p:txBody>
          <a:bodyPr/>
          <a:lstStyle/>
          <a:p>
            <a:pPr marL="0" indent="0">
              <a:buNone/>
            </a:pPr>
            <a:r>
              <a:rPr lang="it-IT" sz="3000" dirty="0"/>
              <a:t>Il layout di una pagina web è un </a:t>
            </a:r>
            <a:r>
              <a:rPr lang="it-IT" sz="3000" dirty="0" err="1"/>
              <a:t>p</a:t>
            </a:r>
            <a:r>
              <a:rPr lang="fr-FR" sz="3000" dirty="0"/>
              <a:t>o’ come la pagina di un </a:t>
            </a:r>
            <a:r>
              <a:rPr lang="fr-FR" sz="3000" dirty="0" err="1"/>
              <a:t>giornale</a:t>
            </a:r>
            <a:r>
              <a:rPr lang="fr-FR" sz="3000" dirty="0"/>
              <a:t>, </a:t>
            </a:r>
            <a:r>
              <a:rPr lang="fr-FR" sz="3000" dirty="0" smtClean="0"/>
              <a:t/>
            </a:r>
            <a:br>
              <a:rPr lang="fr-FR" sz="3000" dirty="0" smtClean="0"/>
            </a:br>
            <a:r>
              <a:rPr lang="fr-FR" sz="3000" dirty="0" err="1" smtClean="0"/>
              <a:t>è</a:t>
            </a:r>
            <a:r>
              <a:rPr lang="fr-FR" sz="3000" dirty="0" smtClean="0"/>
              <a:t> </a:t>
            </a:r>
            <a:r>
              <a:rPr lang="fr-FR" sz="3000" dirty="0" err="1"/>
              <a:t>infatti</a:t>
            </a:r>
            <a:r>
              <a:rPr lang="fr-FR" sz="3000" dirty="0"/>
              <a:t> </a:t>
            </a:r>
            <a:r>
              <a:rPr lang="fr-FR" sz="3000" dirty="0" err="1"/>
              <a:t>costituito</a:t>
            </a:r>
            <a:r>
              <a:rPr lang="fr-FR" sz="3000" dirty="0"/>
              <a:t> da…</a:t>
            </a:r>
            <a:endParaRPr lang="it-IT" sz="3000" dirty="0"/>
          </a:p>
        </p:txBody>
      </p:sp>
      <p:pic>
        <p:nvPicPr>
          <p:cNvPr id="5" name="Immagine 4" descr="new_york_times_obama-edition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388121"/>
            <a:ext cx="2689297" cy="48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6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577668" y="1990575"/>
            <a:ext cx="3920066" cy="3309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/>
              <a:t>Un’intestazione, </a:t>
            </a:r>
            <a:r>
              <a:rPr lang="it-IT" sz="3000" dirty="0" smtClean="0"/>
              <a:t/>
            </a:r>
            <a:br>
              <a:rPr lang="it-IT" sz="3000" dirty="0" smtClean="0"/>
            </a:br>
            <a:r>
              <a:rPr lang="it-IT" sz="3000" b="1" dirty="0" smtClean="0"/>
              <a:t>HEADER</a:t>
            </a:r>
            <a:r>
              <a:rPr lang="it-IT" sz="3000" dirty="0" smtClean="0"/>
              <a:t/>
            </a:r>
            <a:br>
              <a:rPr lang="it-IT" sz="3000" dirty="0" smtClean="0"/>
            </a:br>
            <a:r>
              <a:rPr lang="it-IT" sz="3000" dirty="0" smtClean="0"/>
              <a:t>che </a:t>
            </a:r>
            <a:r>
              <a:rPr lang="it-IT" sz="3000" dirty="0"/>
              <a:t>può prevedere un nome e un logo…</a:t>
            </a:r>
          </a:p>
        </p:txBody>
      </p:sp>
      <p:pic>
        <p:nvPicPr>
          <p:cNvPr id="4" name="Immagine 3" descr="6673571979_84261cf57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89345"/>
            <a:ext cx="6096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614217" y="4183443"/>
            <a:ext cx="7115453" cy="1440160"/>
          </a:xfrm>
        </p:spPr>
        <p:txBody>
          <a:bodyPr/>
          <a:lstStyle/>
          <a:p>
            <a:pPr marL="0" indent="0">
              <a:buNone/>
            </a:pPr>
            <a:r>
              <a:rPr lang="it-IT" sz="3000" dirty="0"/>
              <a:t>Esempio di </a:t>
            </a:r>
            <a:r>
              <a:rPr lang="it-IT" sz="3000" b="1" dirty="0" err="1"/>
              <a:t>H</a:t>
            </a:r>
            <a:r>
              <a:rPr lang="it-IT" sz="3000" b="1" dirty="0" err="1" smtClean="0"/>
              <a:t>eader</a:t>
            </a:r>
            <a:r>
              <a:rPr lang="it-IT" sz="3000" dirty="0" smtClean="0"/>
              <a:t> </a:t>
            </a:r>
            <a:r>
              <a:rPr lang="it-IT" sz="3000" dirty="0"/>
              <a:t>con logo dell’azienda, area utenti e banner pubblicitario</a:t>
            </a:r>
          </a:p>
        </p:txBody>
      </p:sp>
      <p:pic>
        <p:nvPicPr>
          <p:cNvPr id="5" name="Immagine 4" descr="Schermata 2014-11-29 alle 16.51.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574140"/>
            <a:ext cx="10062673" cy="147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79975" y="2204864"/>
            <a:ext cx="5050491" cy="3960440"/>
          </a:xfrm>
        </p:spPr>
        <p:txBody>
          <a:bodyPr/>
          <a:lstStyle/>
          <a:p>
            <a:pPr marL="0" indent="0">
              <a:buNone/>
            </a:pPr>
            <a:r>
              <a:rPr lang="it-IT" sz="3000" dirty="0"/>
              <a:t>Indice degli argomenti e delle sezioni, ossia il classico </a:t>
            </a:r>
            <a:r>
              <a:rPr lang="it-IT" sz="3000" b="1" dirty="0"/>
              <a:t>menù</a:t>
            </a:r>
            <a:r>
              <a:rPr lang="it-IT" sz="3000" dirty="0"/>
              <a:t> di </a:t>
            </a:r>
            <a:r>
              <a:rPr lang="it-IT" sz="3000" b="1" dirty="0"/>
              <a:t>navigazione</a:t>
            </a:r>
            <a:r>
              <a:rPr lang="it-IT" sz="3000" dirty="0"/>
              <a:t>…</a:t>
            </a:r>
          </a:p>
        </p:txBody>
      </p:sp>
      <p:pic>
        <p:nvPicPr>
          <p:cNvPr id="5" name="Immagine 4" descr="Limmaginario-quotidiano-ind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03" y="1410072"/>
            <a:ext cx="3170155" cy="47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7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19536" y="5157192"/>
            <a:ext cx="8748464" cy="1008112"/>
          </a:xfrm>
        </p:spPr>
        <p:txBody>
          <a:bodyPr/>
          <a:lstStyle/>
          <a:p>
            <a:pPr marL="0" indent="0" algn="ctr">
              <a:buNone/>
            </a:pPr>
            <a:r>
              <a:rPr lang="it-IT" sz="3000" dirty="0"/>
              <a:t>Esempio di </a:t>
            </a:r>
            <a:r>
              <a:rPr lang="it-IT" sz="3000" b="1" dirty="0"/>
              <a:t>menù</a:t>
            </a:r>
            <a:r>
              <a:rPr lang="it-IT" sz="3000" dirty="0"/>
              <a:t> di </a:t>
            </a:r>
            <a:r>
              <a:rPr lang="it-IT" sz="3000" b="1" dirty="0"/>
              <a:t>navigazione</a:t>
            </a:r>
            <a:r>
              <a:rPr lang="it-IT" sz="3000" dirty="0"/>
              <a:t> con sottomenù e menù secondario nella barra laterale </a:t>
            </a:r>
          </a:p>
        </p:txBody>
      </p:sp>
      <p:pic>
        <p:nvPicPr>
          <p:cNvPr id="4" name="Immagine 3" descr="Schermata 2014-11-29 alle 16.48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18" y="1533631"/>
            <a:ext cx="7232833" cy="34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79976" y="2204864"/>
            <a:ext cx="4392488" cy="3960440"/>
          </a:xfrm>
        </p:spPr>
        <p:txBody>
          <a:bodyPr/>
          <a:lstStyle/>
          <a:p>
            <a:pPr marL="0" indent="0">
              <a:buNone/>
            </a:pPr>
            <a:r>
              <a:rPr lang="it-IT" sz="3000" dirty="0"/>
              <a:t>Il corpo principale, il </a:t>
            </a:r>
            <a:r>
              <a:rPr lang="it-IT" sz="3000" b="1" dirty="0" err="1"/>
              <a:t>content</a:t>
            </a:r>
            <a:r>
              <a:rPr lang="it-IT" sz="3000" dirty="0"/>
              <a:t> o </a:t>
            </a:r>
            <a:r>
              <a:rPr lang="it-IT" sz="3000" b="1" dirty="0" err="1"/>
              <a:t>article</a:t>
            </a:r>
            <a:r>
              <a:rPr lang="it-IT" sz="3000" dirty="0"/>
              <a:t>, costituito da una o più colonne </a:t>
            </a:r>
            <a:r>
              <a:rPr lang="it-IT" sz="3000" dirty="0" smtClean="0"/>
              <a:t>(</a:t>
            </a:r>
            <a:r>
              <a:rPr lang="it-IT" sz="3000" b="1" dirty="0" err="1" smtClean="0"/>
              <a:t>aside</a:t>
            </a:r>
            <a:r>
              <a:rPr lang="it-IT" sz="3000" dirty="0" smtClean="0"/>
              <a:t>), </a:t>
            </a:r>
            <a:r>
              <a:rPr lang="it-IT" sz="3000" dirty="0"/>
              <a:t>con articoli correlati o meno a quelli principali… </a:t>
            </a:r>
          </a:p>
        </p:txBody>
      </p:sp>
      <p:pic>
        <p:nvPicPr>
          <p:cNvPr id="6" name="Immagine 5" descr="new-york-times-errore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72043"/>
            <a:ext cx="334587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>
            <a:normAutofit/>
          </a:bodyPr>
          <a:lstStyle/>
          <a:p>
            <a:r>
              <a:rPr lang="it-IT" dirty="0" smtClean="0"/>
              <a:t>Chi sono</a:t>
            </a:r>
            <a:endParaRPr lang="it-IT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80" y="4617897"/>
            <a:ext cx="1795799" cy="1221774"/>
          </a:xfrm>
          <a:prstGeom prst="rect">
            <a:avLst/>
          </a:prstGeom>
        </p:spPr>
      </p:pic>
      <p:sp>
        <p:nvSpPr>
          <p:cNvPr id="10" name="TextBox 12"/>
          <p:cNvSpPr txBox="1"/>
          <p:nvPr/>
        </p:nvSpPr>
        <p:spPr>
          <a:xfrm>
            <a:off x="1304819" y="1938431"/>
            <a:ext cx="806660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b="1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Carmine Alfano</a:t>
            </a:r>
            <a:endParaRPr lang="it-IT" b="1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  <a:p>
            <a:r>
              <a:rPr lang="it-IT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Laurea </a:t>
            </a:r>
            <a:r>
              <a:rPr lang="it-IT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in </a:t>
            </a:r>
            <a:r>
              <a:rPr lang="it-IT" dirty="0" err="1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Graphic</a:t>
            </a:r>
            <a:r>
              <a:rPr lang="it-IT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&amp; Web Design</a:t>
            </a:r>
            <a:endParaRPr lang="it-IT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  <a:p>
            <a:r>
              <a:rPr lang="it-IT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Senior Web/UX Designer</a:t>
            </a:r>
          </a:p>
          <a:p>
            <a:r>
              <a:rPr lang="it-IT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Docente </a:t>
            </a:r>
            <a:r>
              <a:rPr lang="it-IT" dirty="0" err="1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Overnet</a:t>
            </a:r>
            <a:r>
              <a:rPr lang="it-IT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UX/Html/</a:t>
            </a:r>
            <a:r>
              <a:rPr lang="it-IT" dirty="0" err="1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C</a:t>
            </a:r>
            <a:r>
              <a:rPr lang="it-IT" dirty="0" err="1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ss</a:t>
            </a:r>
            <a:r>
              <a:rPr lang="it-IT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/</a:t>
            </a:r>
            <a:r>
              <a:rPr lang="it-IT" dirty="0" err="1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jQuery</a:t>
            </a:r>
            <a:endParaRPr lang="it-IT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  <a:p>
            <a:r>
              <a:rPr lang="it-IT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Fondatore Community </a:t>
            </a:r>
            <a:r>
              <a:rPr lang="it-IT" dirty="0" err="1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DotNetCampania</a:t>
            </a:r>
            <a:endParaRPr lang="it-IT" dirty="0" smtClean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  <a:p>
            <a:r>
              <a:rPr lang="it-IT" dirty="0" smtClean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Fondatore Community Web Design Republic</a:t>
            </a:r>
            <a:endParaRPr lang="it-IT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1304819" y="3791097"/>
            <a:ext cx="480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prstClr val="black"/>
                </a:solidFill>
              </a:rPr>
              <a:t>E-mail: </a:t>
            </a:r>
            <a:r>
              <a:rPr lang="it-IT" dirty="0" smtClean="0">
                <a:solidFill>
                  <a:prstClr val="black"/>
                </a:solidFill>
                <a:hlinkClick r:id="rId3"/>
              </a:rPr>
              <a:t>info@carminealfano.it</a:t>
            </a:r>
            <a:endParaRPr lang="it-IT" dirty="0">
              <a:solidFill>
                <a:prstClr val="black"/>
              </a:solidFill>
            </a:endParaRPr>
          </a:p>
          <a:p>
            <a:r>
              <a:rPr lang="it-IT" dirty="0" err="1">
                <a:solidFill>
                  <a:prstClr val="black"/>
                </a:solidFill>
              </a:rPr>
              <a:t>Twitter</a:t>
            </a:r>
            <a:r>
              <a:rPr lang="it-IT" dirty="0">
                <a:solidFill>
                  <a:prstClr val="black"/>
                </a:solidFill>
              </a:rPr>
              <a:t>: </a:t>
            </a:r>
            <a:r>
              <a:rPr lang="it-IT" dirty="0" smtClean="0">
                <a:solidFill>
                  <a:prstClr val="black"/>
                </a:solidFill>
              </a:rPr>
              <a:t>@</a:t>
            </a:r>
            <a:r>
              <a:rPr lang="it-IT" dirty="0" err="1" smtClean="0">
                <a:solidFill>
                  <a:prstClr val="black"/>
                </a:solidFill>
              </a:rPr>
              <a:t>razzullo</a:t>
            </a:r>
            <a:endParaRPr lang="it-IT" dirty="0">
              <a:solidFill>
                <a:prstClr val="black"/>
              </a:solidFill>
            </a:endParaRPr>
          </a:p>
        </p:txBody>
      </p:sp>
      <p:pic>
        <p:nvPicPr>
          <p:cNvPr id="12" name="Immagine 11" descr="overn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19" y="4834875"/>
            <a:ext cx="2728990" cy="74496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3" r="29960"/>
          <a:stretch/>
        </p:blipFill>
        <p:spPr>
          <a:xfrm>
            <a:off x="9138293" y="4390782"/>
            <a:ext cx="2017387" cy="14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75520" y="5201816"/>
            <a:ext cx="8712968" cy="1107504"/>
          </a:xfrm>
        </p:spPr>
        <p:txBody>
          <a:bodyPr/>
          <a:lstStyle/>
          <a:p>
            <a:pPr marL="0" indent="0" algn="ctr">
              <a:buNone/>
            </a:pPr>
            <a:r>
              <a:rPr lang="it-IT" sz="3000" dirty="0"/>
              <a:t>Esempio di body a due colonne con articoli a </a:t>
            </a:r>
            <a:r>
              <a:rPr lang="it-IT" sz="3000" dirty="0" smtClean="0"/>
              <a:t>destra </a:t>
            </a:r>
            <a:r>
              <a:rPr lang="it-IT" sz="3000" dirty="0"/>
              <a:t>e informazioni aggiuntive nella barra laterale a </a:t>
            </a:r>
            <a:r>
              <a:rPr lang="it-IT" sz="3000" dirty="0" smtClean="0"/>
              <a:t>sinistra</a:t>
            </a:r>
            <a:endParaRPr lang="it-IT" sz="3000" dirty="0"/>
          </a:p>
        </p:txBody>
      </p:sp>
      <p:pic>
        <p:nvPicPr>
          <p:cNvPr id="4" name="Immagine 3" descr="Schermata 2014-11-29 alle 16.53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" b="6094"/>
          <a:stretch/>
        </p:blipFill>
        <p:spPr>
          <a:xfrm>
            <a:off x="2783632" y="1550037"/>
            <a:ext cx="6768752" cy="35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79576" y="4941168"/>
            <a:ext cx="7992888" cy="1008112"/>
          </a:xfrm>
        </p:spPr>
        <p:txBody>
          <a:bodyPr/>
          <a:lstStyle/>
          <a:p>
            <a:pPr marL="0" indent="0">
              <a:buNone/>
            </a:pPr>
            <a:r>
              <a:rPr lang="it-IT" sz="3000" dirty="0"/>
              <a:t>Il piede, </a:t>
            </a:r>
            <a:r>
              <a:rPr lang="it-IT" sz="3000" b="1" dirty="0" err="1" smtClean="0"/>
              <a:t>footer</a:t>
            </a:r>
            <a:r>
              <a:rPr lang="it-IT" sz="3000" dirty="0"/>
              <a:t>, può contenere il copyright, link e </a:t>
            </a:r>
            <a:r>
              <a:rPr lang="it-IT" sz="3000" dirty="0" smtClean="0"/>
              <a:t>svariate informazioni secondarie,</a:t>
            </a:r>
            <a:endParaRPr lang="it-IT" sz="3000" dirty="0"/>
          </a:p>
        </p:txBody>
      </p:sp>
      <p:pic>
        <p:nvPicPr>
          <p:cNvPr id="4" name="Immagine 3" descr="prim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26"/>
          <a:stretch/>
        </p:blipFill>
        <p:spPr>
          <a:xfrm>
            <a:off x="2207569" y="1916832"/>
            <a:ext cx="799738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75520" y="5157192"/>
            <a:ext cx="8496944" cy="10081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3000" dirty="0"/>
              <a:t>Ad esempio: il </a:t>
            </a:r>
            <a:r>
              <a:rPr lang="it-IT" sz="3000" b="1" dirty="0" err="1"/>
              <a:t>footer</a:t>
            </a:r>
            <a:r>
              <a:rPr lang="it-IT" sz="3000" dirty="0"/>
              <a:t> </a:t>
            </a:r>
            <a:r>
              <a:rPr lang="it-IT" sz="3000" dirty="0" smtClean="0"/>
              <a:t>del sito </a:t>
            </a:r>
            <a:r>
              <a:rPr lang="it-IT" sz="3000" dirty="0" err="1"/>
              <a:t>Groupon</a:t>
            </a:r>
            <a:r>
              <a:rPr lang="it-IT" sz="3000" dirty="0"/>
              <a:t> ha la caratteristica di essere molto ampio e ricco di contenuti aggiuntivi</a:t>
            </a:r>
          </a:p>
        </p:txBody>
      </p:sp>
      <p:pic>
        <p:nvPicPr>
          <p:cNvPr id="5" name="Immagine 4" descr="Schermata 2014-11-29 alle 17.01.2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132856"/>
            <a:ext cx="8316416" cy="27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4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Anatomia di un layout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574974" y="2100974"/>
            <a:ext cx="3585026" cy="1861426"/>
          </a:xfrm>
        </p:spPr>
        <p:txBody>
          <a:bodyPr/>
          <a:lstStyle/>
          <a:p>
            <a:pPr marL="0" indent="0">
              <a:buNone/>
            </a:pPr>
            <a:r>
              <a:rPr lang="it-IT" sz="3000" dirty="0"/>
              <a:t>Esempio di </a:t>
            </a:r>
            <a:r>
              <a:rPr lang="it-IT" sz="3000" dirty="0" smtClean="0"/>
              <a:t>layout </a:t>
            </a:r>
            <a:br>
              <a:rPr lang="it-IT" sz="3000" dirty="0" smtClean="0"/>
            </a:br>
            <a:r>
              <a:rPr lang="it-IT" sz="3000" dirty="0" smtClean="0"/>
              <a:t>di un </a:t>
            </a:r>
            <a:r>
              <a:rPr lang="it-IT" sz="3000" dirty="0"/>
              <a:t>sito web</a:t>
            </a:r>
          </a:p>
        </p:txBody>
      </p:sp>
      <p:pic>
        <p:nvPicPr>
          <p:cNvPr id="6" name="Immagine 5" descr="html5_thumb[1]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2"/>
          <a:stretch/>
        </p:blipFill>
        <p:spPr>
          <a:xfrm>
            <a:off x="1097280" y="1523836"/>
            <a:ext cx="4639494" cy="45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Responsive Web Design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Carmine </a:t>
            </a:r>
            <a:r>
              <a:rPr lang="it-IT" dirty="0" err="1" smtClean="0"/>
              <a:t>alfano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73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ca-Cola Social Media Guar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Statistiche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81200" y="1484784"/>
            <a:ext cx="8229600" cy="4839816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smtClean="0"/>
              <a:t>Nel </a:t>
            </a:r>
            <a:r>
              <a:rPr lang="it-IT" sz="2800" b="1" dirty="0" smtClean="0"/>
              <a:t>2016</a:t>
            </a:r>
            <a:r>
              <a:rPr lang="it-IT" sz="2800" dirty="0" smtClean="0"/>
              <a:t> </a:t>
            </a:r>
            <a:r>
              <a:rPr lang="it-IT" sz="2800" dirty="0"/>
              <a:t>il numero totale di utenti che navigano da un dispositivo </a:t>
            </a:r>
            <a:r>
              <a:rPr lang="it-IT" sz="2800" b="1" dirty="0"/>
              <a:t>mobile</a:t>
            </a:r>
            <a:r>
              <a:rPr lang="it-IT" sz="2800" dirty="0"/>
              <a:t> </a:t>
            </a:r>
            <a:r>
              <a:rPr lang="it-IT" sz="2800" smtClean="0"/>
              <a:t>ha superato il </a:t>
            </a:r>
            <a:r>
              <a:rPr lang="it-IT" sz="2800" dirty="0"/>
              <a:t>numero di utenti che navigano da </a:t>
            </a:r>
            <a:r>
              <a:rPr lang="it-IT" sz="2800" b="1" dirty="0"/>
              <a:t>desktop</a:t>
            </a:r>
            <a:r>
              <a:rPr lang="it-IT" sz="2800" dirty="0"/>
              <a:t>, </a:t>
            </a:r>
            <a:r>
              <a:rPr lang="it-IT" sz="2800" dirty="0" smtClean="0"/>
              <a:t>per fare un esempio pratico: </a:t>
            </a:r>
            <a:br>
              <a:rPr lang="it-IT" sz="2800" dirty="0" smtClean="0"/>
            </a:br>
            <a:r>
              <a:rPr lang="it-IT" sz="2800" dirty="0" smtClean="0"/>
              <a:t>il </a:t>
            </a:r>
            <a:r>
              <a:rPr lang="it-IT" sz="2800" dirty="0"/>
              <a:t>numero di </a:t>
            </a:r>
            <a:r>
              <a:rPr lang="it-IT" sz="2800" b="1" dirty="0"/>
              <a:t>utenti mobile che accedono a </a:t>
            </a:r>
            <a:r>
              <a:rPr lang="it-IT" sz="2800" b="1" dirty="0" err="1"/>
              <a:t>Facebook</a:t>
            </a:r>
            <a:r>
              <a:rPr lang="it-IT" sz="2800" b="1" dirty="0"/>
              <a:t> è doppio rispetto alla controparte desktop.</a:t>
            </a:r>
            <a:endParaRPr lang="it-IT" sz="2600" b="1" dirty="0">
              <a:latin typeface="+mj-lt"/>
            </a:endParaRPr>
          </a:p>
        </p:txBody>
      </p:sp>
      <p:pic>
        <p:nvPicPr>
          <p:cNvPr id="4" name="Immagine 3" descr="Schermata 2015-01-05 alle 15.5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4005065"/>
            <a:ext cx="6444208" cy="20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2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Ieri e oggi, evoluzione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81200" y="1484784"/>
            <a:ext cx="8229600" cy="1152128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Anni fa navigare online significava </a:t>
            </a:r>
            <a:r>
              <a:rPr lang="it-IT" sz="2800" b="1" dirty="0"/>
              <a:t>stare seduti davanti a un pc</a:t>
            </a:r>
            <a:r>
              <a:rPr lang="it-IT" sz="2800" dirty="0"/>
              <a:t>, situazione oggi ormai sempre meno frequente</a:t>
            </a:r>
            <a:endParaRPr lang="it-IT" sz="2600" b="1" dirty="0">
              <a:latin typeface="+mj-l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717033"/>
            <a:ext cx="8142627" cy="15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Responsive design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03512" y="1501552"/>
            <a:ext cx="8784976" cy="1944216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Questa nuova concezione di contesto mette in evidenza come </a:t>
            </a:r>
            <a:r>
              <a:rPr lang="it-IT" sz="2800" b="1" dirty="0"/>
              <a:t>siano profondamente diverse</a:t>
            </a:r>
            <a:r>
              <a:rPr lang="it-IT" sz="2800" dirty="0"/>
              <a:t> le </a:t>
            </a:r>
            <a:r>
              <a:rPr lang="it-IT" sz="2800" b="1" dirty="0"/>
              <a:t>motivazioni</a:t>
            </a:r>
            <a:r>
              <a:rPr lang="it-IT" sz="2800" dirty="0"/>
              <a:t> con le quali gli utenti sono spinti a interagire con i contenuti di un </a:t>
            </a:r>
            <a:r>
              <a:rPr lang="it-IT" sz="2800" b="1" dirty="0"/>
              <a:t>sito web</a:t>
            </a:r>
            <a:r>
              <a:rPr lang="it-IT" sz="2800" dirty="0"/>
              <a:t>.</a:t>
            </a:r>
            <a:endParaRPr lang="it-IT" sz="2600" b="1" dirty="0">
              <a:latin typeface="+mj-lt"/>
            </a:endParaRPr>
          </a:p>
        </p:txBody>
      </p:sp>
      <p:pic>
        <p:nvPicPr>
          <p:cNvPr id="4" name="Immagine 3" descr="Schermata 2015-01-05 alle 16.37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5" y="3284984"/>
            <a:ext cx="4508737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1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Desktop vs Mobile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1273" y="1385454"/>
            <a:ext cx="10252363" cy="11794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800" b="1" dirty="0"/>
              <a:t>Pensiamo, per esempio, a come cambiano le necessità di un utente che sta organizzando una vacanza su internet su PC…</a:t>
            </a:r>
            <a:br>
              <a:rPr lang="it-IT" sz="2800" b="1" dirty="0"/>
            </a:br>
            <a:endParaRPr lang="it-IT" sz="2600" b="1" dirty="0">
              <a:latin typeface="+mj-lt"/>
            </a:endParaRPr>
          </a:p>
        </p:txBody>
      </p:sp>
      <p:pic>
        <p:nvPicPr>
          <p:cNvPr id="4" name="Immagine 3" descr="Schermata 2015-01-05 alle 16.02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7" y="2420888"/>
            <a:ext cx="4752445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5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Programma del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65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Desktop vs Mobile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91544" y="1468582"/>
            <a:ext cx="8229600" cy="1096322"/>
          </a:xfrm>
        </p:spPr>
        <p:txBody>
          <a:bodyPr/>
          <a:lstStyle/>
          <a:p>
            <a:pPr marL="0" indent="0">
              <a:buNone/>
            </a:pPr>
            <a:r>
              <a:rPr lang="it-IT" sz="2800" b="1" dirty="0"/>
              <a:t>…e su uno </a:t>
            </a:r>
            <a:r>
              <a:rPr lang="it-IT" sz="2800" b="1" dirty="0" err="1"/>
              <a:t>smartphone</a:t>
            </a:r>
            <a:r>
              <a:rPr lang="it-IT" sz="2800" b="1" dirty="0"/>
              <a:t>…</a:t>
            </a:r>
            <a:endParaRPr lang="it-IT" sz="2600" b="1" dirty="0">
              <a:latin typeface="+mj-lt"/>
            </a:endParaRPr>
          </a:p>
        </p:txBody>
      </p:sp>
      <p:pic>
        <p:nvPicPr>
          <p:cNvPr id="5" name="Immagine 4" descr="Schermata 2015-01-05 alle 16.02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2276872"/>
            <a:ext cx="718249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7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Desktop vs Mobile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39091" y="1496290"/>
            <a:ext cx="10349345" cy="4813029"/>
          </a:xfrm>
        </p:spPr>
        <p:txBody>
          <a:bodyPr/>
          <a:lstStyle/>
          <a:p>
            <a:r>
              <a:rPr lang="it-IT" sz="2800" dirty="0"/>
              <a:t>Su </a:t>
            </a:r>
            <a:r>
              <a:rPr lang="it-IT" sz="2800" b="1" dirty="0"/>
              <a:t>Desktop</a:t>
            </a:r>
            <a:r>
              <a:rPr lang="it-IT" sz="2800" dirty="0"/>
              <a:t> prediligerà un’esperienza più </a:t>
            </a:r>
            <a:r>
              <a:rPr lang="it-IT" sz="2800" b="1" dirty="0" err="1"/>
              <a:t>immersiva</a:t>
            </a:r>
            <a:r>
              <a:rPr lang="it-IT" sz="2800" dirty="0"/>
              <a:t>, magari descritta ampiamente da foto e video</a:t>
            </a:r>
          </a:p>
          <a:p>
            <a:r>
              <a:rPr lang="it-IT" sz="2800" dirty="0"/>
              <a:t>Su </a:t>
            </a:r>
            <a:r>
              <a:rPr lang="it-IT" sz="2800" b="1" dirty="0"/>
              <a:t>Mobile</a:t>
            </a:r>
            <a:r>
              <a:rPr lang="it-IT" sz="2800" dirty="0"/>
              <a:t> al contrario ricerca </a:t>
            </a:r>
            <a:r>
              <a:rPr lang="it-IT" sz="2800" b="1" dirty="0"/>
              <a:t>un’esperienza più rapida</a:t>
            </a:r>
            <a:r>
              <a:rPr lang="it-IT" sz="2800" dirty="0"/>
              <a:t>, informativa, meno suggestiva ma magari con orari, numeri di telefono e localizzazione ben evidenti.</a:t>
            </a:r>
            <a:endParaRPr lang="it-IT" sz="2600" b="1" dirty="0">
              <a:latin typeface="+mj-lt"/>
            </a:endParaRPr>
          </a:p>
        </p:txBody>
      </p:sp>
      <p:pic>
        <p:nvPicPr>
          <p:cNvPr id="4" name="Immagine 3" descr="Schermata 2015-01-05 alle 16.06.0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/>
          <a:stretch/>
        </p:blipFill>
        <p:spPr>
          <a:xfrm>
            <a:off x="4439816" y="4005065"/>
            <a:ext cx="3242472" cy="235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Desktop vs Mobile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91544" y="1365745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it-IT" sz="2800" b="1" dirty="0"/>
              <a:t>Per questo motivo possiamo affermare </a:t>
            </a:r>
            <a:r>
              <a:rPr lang="it-IT" sz="2800" b="1"/>
              <a:t>che</a:t>
            </a:r>
            <a:r>
              <a:rPr lang="it-IT" sz="2800" b="1" smtClean="0"/>
              <a:t>: </a:t>
            </a:r>
            <a:endParaRPr lang="it-IT" sz="2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83" y="2132856"/>
            <a:ext cx="3939999" cy="300190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682" y="2132856"/>
            <a:ext cx="3939999" cy="3001904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084682" y="5330266"/>
            <a:ext cx="3446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La navigazione da </a:t>
            </a:r>
            <a:r>
              <a:rPr lang="it-IT" sz="2000" b="1" dirty="0"/>
              <a:t>PC</a:t>
            </a:r>
            <a:r>
              <a:rPr lang="it-IT" sz="2000" dirty="0"/>
              <a:t> è di tipo </a:t>
            </a:r>
            <a:r>
              <a:rPr lang="it-IT" sz="2000" dirty="0" err="1"/>
              <a:t>immersiva</a:t>
            </a:r>
            <a:endParaRPr lang="it-IT" sz="2000" dirty="0"/>
          </a:p>
        </p:txBody>
      </p:sp>
      <p:sp>
        <p:nvSpPr>
          <p:cNvPr id="7" name="Rettangolo 6"/>
          <p:cNvSpPr/>
          <p:nvPr/>
        </p:nvSpPr>
        <p:spPr>
          <a:xfrm>
            <a:off x="6024681" y="5330266"/>
            <a:ext cx="3446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La navigazione da </a:t>
            </a:r>
            <a:r>
              <a:rPr lang="it-IT" sz="2000" b="1" dirty="0"/>
              <a:t>Mobile</a:t>
            </a:r>
            <a:r>
              <a:rPr lang="it-IT" sz="2000" dirty="0"/>
              <a:t> è a pelo d’acqua</a:t>
            </a:r>
          </a:p>
        </p:txBody>
      </p:sp>
    </p:spTree>
    <p:extLst>
      <p:ext uri="{BB962C8B-B14F-4D97-AF65-F5344CB8AC3E}">
        <p14:creationId xmlns:p14="http://schemas.microsoft.com/office/powerpoint/2010/main" val="1298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La richiesta cognitiva</a:t>
            </a:r>
            <a:endParaRPr lang="it-IT" b="1" dirty="0"/>
          </a:p>
        </p:txBody>
      </p:sp>
      <p:pic>
        <p:nvPicPr>
          <p:cNvPr id="5" name="Segnaposto contenuto 4" descr="Schermata 2015-01-05 alle 15.58.3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7" b="12974"/>
          <a:stretch/>
        </p:blipFill>
        <p:spPr>
          <a:xfrm>
            <a:off x="1981200" y="2179981"/>
            <a:ext cx="8229600" cy="3442127"/>
          </a:xfrm>
        </p:spPr>
      </p:pic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2279576" y="1700808"/>
            <a:ext cx="763284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600" b="1" dirty="0"/>
              <a:t>Vecchio contesto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9170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La richiesta cognitiva</a:t>
            </a:r>
            <a:endParaRPr lang="it-IT" b="1" dirty="0"/>
          </a:p>
        </p:txBody>
      </p:sp>
      <p:pic>
        <p:nvPicPr>
          <p:cNvPr id="4" name="Immagine 3" descr="Schermata 2015-01-05 alle 15.5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340768"/>
            <a:ext cx="6434658" cy="4841776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279576" y="3284984"/>
            <a:ext cx="763284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600" b="1" dirty="0">
                <a:solidFill>
                  <a:schemeClr val="bg1"/>
                </a:solidFill>
              </a:rPr>
              <a:t>Nuovo contesto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La richiesta cognitiva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45196" y="1484783"/>
            <a:ext cx="8229600" cy="103674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800" b="1" dirty="0" smtClean="0"/>
              <a:t>Di conseguenza, per progettare un buon design Responsive, </a:t>
            </a:r>
            <a:r>
              <a:rPr lang="it-IT" sz="2800" b="1" dirty="0"/>
              <a:t>bisogna ridurre la richiesta cognitiva da parte dell’utente</a:t>
            </a:r>
            <a:endParaRPr lang="it-IT" sz="28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1991544" y="2636913"/>
            <a:ext cx="8136904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Tx/>
              <a:buChar char="-"/>
            </a:pPr>
            <a:r>
              <a:rPr lang="it-IT" sz="2400" dirty="0"/>
              <a:t>L’utente mobile è soggetto a distrazioni ed </a:t>
            </a:r>
            <a:r>
              <a:rPr lang="it-IT" sz="2400" b="1" dirty="0"/>
              <a:t>interruzioni frequenti</a:t>
            </a:r>
          </a:p>
          <a:p>
            <a:pPr marL="342900" indent="-342900">
              <a:buFontTx/>
              <a:buChar char="-"/>
            </a:pPr>
            <a:endParaRPr lang="it-IT" sz="2400" b="1" dirty="0"/>
          </a:p>
          <a:p>
            <a:pPr marL="342900" indent="-342900">
              <a:buFontTx/>
              <a:buChar char="-"/>
            </a:pPr>
            <a:r>
              <a:rPr lang="it-IT" sz="2400" dirty="0"/>
              <a:t>Maggiore è lo sforzo cognitivo maggiore è il livello di </a:t>
            </a:r>
            <a:r>
              <a:rPr lang="it-IT" sz="2400" b="1" dirty="0"/>
              <a:t>concentrazione</a:t>
            </a:r>
            <a:r>
              <a:rPr lang="it-IT" sz="2400" dirty="0"/>
              <a:t> necessario.</a:t>
            </a:r>
          </a:p>
          <a:p>
            <a:pPr marL="342900" indent="-342900">
              <a:buFontTx/>
              <a:buChar char="-"/>
            </a:pPr>
            <a:endParaRPr lang="it-IT" sz="2400" dirty="0"/>
          </a:p>
          <a:p>
            <a:pPr marL="342900" indent="-342900">
              <a:buFontTx/>
              <a:buChar char="-"/>
            </a:pPr>
            <a:r>
              <a:rPr lang="it-IT" sz="2400" b="1" dirty="0"/>
              <a:t>Eliminare le informazioni superflue</a:t>
            </a:r>
            <a:r>
              <a:rPr lang="it-IT" sz="2400" dirty="0"/>
              <a:t> e focalizzarsi solo sui bisogni dell’ utente e offrirgli una soluzione</a:t>
            </a:r>
          </a:p>
          <a:p>
            <a:pPr algn="l"/>
            <a:endParaRPr lang="it-IT" sz="2400" dirty="0"/>
          </a:p>
          <a:p>
            <a:pPr algn="l"/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723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Errori da evitare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191491" y="1268760"/>
            <a:ext cx="10764982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Supponiamo di aver realizzato un sito del </a:t>
            </a:r>
            <a:r>
              <a:rPr lang="it-IT" b="1" dirty="0" smtClean="0"/>
              <a:t>genere per </a:t>
            </a:r>
            <a:r>
              <a:rPr lang="it-IT" b="1" smtClean="0"/>
              <a:t>display desktop… </a:t>
            </a:r>
            <a:endParaRPr lang="it-IT" dirty="0"/>
          </a:p>
        </p:txBody>
      </p:sp>
      <p:pic>
        <p:nvPicPr>
          <p:cNvPr id="3" name="Immagine 2" descr="Schermata 2015-01-05 alle 16.39.4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t="12618" r="1226"/>
          <a:stretch/>
        </p:blipFill>
        <p:spPr>
          <a:xfrm>
            <a:off x="1991545" y="1844824"/>
            <a:ext cx="821680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Errori da evitare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91544" y="3366655"/>
            <a:ext cx="5184576" cy="2222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…non abbiamo realizzato la versione responsive, </a:t>
            </a:r>
            <a:r>
              <a:rPr lang="it-IT" b="1" smtClean="0"/>
              <a:t>di conseguenza  </a:t>
            </a:r>
            <a:r>
              <a:rPr lang="it-IT" b="1" dirty="0"/>
              <a:t>su uno </a:t>
            </a:r>
            <a:r>
              <a:rPr lang="it-IT" b="1" dirty="0" err="1"/>
              <a:t>smartphone</a:t>
            </a:r>
            <a:r>
              <a:rPr lang="it-IT" b="1" dirty="0"/>
              <a:t> apparirà in questo modo…</a:t>
            </a:r>
            <a:endParaRPr lang="it-IT" dirty="0"/>
          </a:p>
        </p:txBody>
      </p:sp>
      <p:pic>
        <p:nvPicPr>
          <p:cNvPr id="4" name="Immagine 3" descr="Schermata 2015-01-05 alle 16.39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8"/>
          <a:stretch/>
        </p:blipFill>
        <p:spPr>
          <a:xfrm>
            <a:off x="7464152" y="1196340"/>
            <a:ext cx="2983928" cy="4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Errori da evitare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91544" y="3717032"/>
            <a:ext cx="5184576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Per aprire un link o per leggere i contenuti del sito l’utente dovrà continuamente ridimensionare e spostare la visuale…</a:t>
            </a:r>
            <a:endParaRPr lang="it-IT" dirty="0"/>
          </a:p>
        </p:txBody>
      </p:sp>
      <p:pic>
        <p:nvPicPr>
          <p:cNvPr id="4" name="Immagine 3" descr="Schermata 2015-01-05 alle 16.39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8"/>
          <a:stretch/>
        </p:blipFill>
        <p:spPr>
          <a:xfrm>
            <a:off x="7464152" y="1196340"/>
            <a:ext cx="2983928" cy="482494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3149874" y="23521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 descr="Schermata 2015-01-05 alle 16.39.5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8" t="7694"/>
          <a:stretch/>
        </p:blipFill>
        <p:spPr>
          <a:xfrm>
            <a:off x="7512969" y="1313157"/>
            <a:ext cx="2900495" cy="48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Errori da evitare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91544" y="1844824"/>
            <a:ext cx="4968552" cy="37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s-IS" b="1" dirty="0" smtClean="0"/>
              <a:t>…l</a:t>
            </a:r>
            <a:r>
              <a:rPr lang="it-IT" b="1" dirty="0" smtClean="0"/>
              <a:t>e </a:t>
            </a:r>
            <a:r>
              <a:rPr lang="it-IT" b="1" dirty="0"/>
              <a:t>aree cliccabili come i link dei menu, sono molto piccole e ristrette, difficili da selezionare anche dopo aver ridimensionato più volte la </a:t>
            </a:r>
            <a:r>
              <a:rPr lang="it-IT" b="1" dirty="0" smtClean="0"/>
              <a:t>pagina.</a:t>
            </a:r>
            <a:endParaRPr lang="it-IT" b="1" dirty="0"/>
          </a:p>
          <a:p>
            <a:pPr marL="0" indent="0">
              <a:buNone/>
            </a:pPr>
            <a:r>
              <a:rPr lang="it-IT" b="1" dirty="0"/>
              <a:t>U</a:t>
            </a:r>
            <a:r>
              <a:rPr lang="it-IT" b="1" dirty="0" smtClean="0"/>
              <a:t>na </a:t>
            </a:r>
            <a:r>
              <a:rPr lang="it-IT" b="1" dirty="0"/>
              <a:t>volta che avrà cliccato su un </a:t>
            </a:r>
            <a:r>
              <a:rPr lang="it-IT" b="1" dirty="0" smtClean="0"/>
              <a:t>link, l’utente…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 descr="Schermata 2015-01-05 alle 16.40.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7" t="9822"/>
          <a:stretch/>
        </p:blipFill>
        <p:spPr>
          <a:xfrm>
            <a:off x="7536161" y="1412776"/>
            <a:ext cx="2909643" cy="470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>
            <a:normAutofit/>
          </a:bodyPr>
          <a:lstStyle/>
          <a:p>
            <a:r>
              <a:rPr lang="it-IT" dirty="0" smtClean="0"/>
              <a:t>Giorno 1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Anatomia di un layout di una pagina web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Progettare </a:t>
            </a:r>
            <a:r>
              <a:rPr lang="it-IT" dirty="0" smtClean="0"/>
              <a:t>il layout </a:t>
            </a:r>
            <a:r>
              <a:rPr lang="it-IT" dirty="0"/>
              <a:t>di un sito web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Il responsive web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Material</a:t>
            </a:r>
            <a:r>
              <a:rPr lang="it-IT" dirty="0"/>
              <a:t> design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Esercitazione: progettare il layout di un sito web completo per desktop, </a:t>
            </a:r>
            <a:r>
              <a:rPr lang="it-IT" dirty="0" err="1"/>
              <a:t>tablet</a:t>
            </a:r>
            <a:r>
              <a:rPr lang="it-IT" dirty="0"/>
              <a:t> e </a:t>
            </a:r>
            <a:r>
              <a:rPr lang="it-IT" dirty="0" err="1"/>
              <a:t>smartphone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08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Errori da evitare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91544" y="3051478"/>
            <a:ext cx="4658638" cy="1769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…dovrà ricominciare </a:t>
            </a:r>
            <a:br>
              <a:rPr lang="it-IT" b="1" dirty="0" smtClean="0"/>
            </a:br>
            <a:r>
              <a:rPr lang="it-IT" b="1" dirty="0" smtClean="0"/>
              <a:t>tutto </a:t>
            </a:r>
            <a:r>
              <a:rPr lang="it-IT" b="1" dirty="0"/>
              <a:t>da capo!</a:t>
            </a:r>
            <a:endParaRPr lang="it-IT" dirty="0"/>
          </a:p>
        </p:txBody>
      </p:sp>
      <p:pic>
        <p:nvPicPr>
          <p:cNvPr id="4" name="Immagine 3" descr="Schermata 2015-01-05 alle 16.39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8"/>
          <a:stretch/>
        </p:blipFill>
        <p:spPr>
          <a:xfrm>
            <a:off x="7464152" y="1196340"/>
            <a:ext cx="2983928" cy="482494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682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Errori da </a:t>
            </a:r>
            <a:r>
              <a:rPr lang="it-IT" b="1" dirty="0" smtClean="0"/>
              <a:t>evitare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91544" y="4797152"/>
            <a:ext cx="8136904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Se invece lo </a:t>
            </a:r>
            <a:r>
              <a:rPr lang="it-IT" b="1" dirty="0" err="1"/>
              <a:t>smartphone</a:t>
            </a:r>
            <a:r>
              <a:rPr lang="it-IT" b="1" dirty="0"/>
              <a:t> è orientato orizzontalmente, la navigazione sarà leggermente diversa, ma l’utente farà comunque fatica a selezionare i link della pagina 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 descr="Schermata 2015-01-05 alle 16.40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8" t="3175" r="13671" b="27628"/>
          <a:stretch/>
        </p:blipFill>
        <p:spPr>
          <a:xfrm>
            <a:off x="3431704" y="1268760"/>
            <a:ext cx="5760640" cy="32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Errori da </a:t>
            </a:r>
            <a:r>
              <a:rPr lang="it-IT" b="1" dirty="0" smtClean="0"/>
              <a:t>evitare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6384031" y="1484784"/>
            <a:ext cx="4602624" cy="46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I dispositivi mobili non prevedono effetti </a:t>
            </a:r>
            <a:br>
              <a:rPr lang="it-IT" b="1" dirty="0"/>
            </a:br>
            <a:r>
              <a:rPr lang="it-IT" b="1" dirty="0" smtClean="0"/>
              <a:t>“</a:t>
            </a:r>
            <a:r>
              <a:rPr lang="it-IT" b="1" dirty="0"/>
              <a:t>al passaggio del mouse” </a:t>
            </a:r>
            <a:r>
              <a:rPr lang="it-IT" b="1" dirty="0" smtClean="0"/>
              <a:t/>
            </a:r>
            <a:br>
              <a:rPr lang="it-IT" b="1" dirty="0" smtClean="0"/>
            </a:br>
            <a:r>
              <a:rPr lang="it-IT" b="1" dirty="0" smtClean="0"/>
              <a:t>ma </a:t>
            </a:r>
            <a:r>
              <a:rPr lang="it-IT" b="1" dirty="0"/>
              <a:t>solo effetto “tocco”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Se il sito mostra dei contenuti solo al passaggio del mouse, il contenuto non sarà visibile sui dispositivi mobili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 descr="Schermata 2015-01-05 alle 16.40.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23001" r="53199" b="3433"/>
          <a:stretch/>
        </p:blipFill>
        <p:spPr>
          <a:xfrm>
            <a:off x="1919537" y="1628801"/>
            <a:ext cx="3939731" cy="363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7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Soluzioni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91544" y="3068960"/>
            <a:ext cx="8136904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4000" b="1" dirty="0"/>
              <a:t>Responsive / </a:t>
            </a:r>
            <a:r>
              <a:rPr lang="it-IT" sz="4000" b="1" dirty="0" err="1"/>
              <a:t>Adaptive</a:t>
            </a:r>
            <a:endParaRPr lang="it-IT" sz="4000" b="1" dirty="0"/>
          </a:p>
          <a:p>
            <a:pPr marL="0" indent="0" algn="ctr">
              <a:buNone/>
            </a:pPr>
            <a:r>
              <a:rPr lang="it-IT" sz="4000" b="1" dirty="0"/>
              <a:t>Web Design</a:t>
            </a:r>
            <a:endParaRPr lang="it-IT" sz="40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2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3208" y="652054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Soluzioni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19536" y="2207836"/>
            <a:ext cx="8496944" cy="323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1. Responsive Web Design (RWD)</a:t>
            </a:r>
            <a:endParaRPr lang="it-IT" dirty="0"/>
          </a:p>
          <a:p>
            <a:pPr marL="0" indent="0">
              <a:buNone/>
            </a:pPr>
            <a:r>
              <a:rPr lang="it-IT" b="1" dirty="0" smtClean="0"/>
              <a:t>2. </a:t>
            </a:r>
            <a:r>
              <a:rPr lang="it-IT" b="1" dirty="0" err="1" smtClean="0"/>
              <a:t>Adaptive</a:t>
            </a:r>
            <a:r>
              <a:rPr lang="it-IT" b="1" dirty="0" smtClean="0"/>
              <a:t> Web Design (AWD)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801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3208" y="652054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Soluzioni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19536" y="1842654"/>
            <a:ext cx="8496944" cy="3602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Responsive Web Design (</a:t>
            </a:r>
            <a:r>
              <a:rPr lang="it-IT" b="1" dirty="0"/>
              <a:t>RWD)</a:t>
            </a:r>
            <a:br>
              <a:rPr lang="it-IT" b="1" dirty="0"/>
            </a:br>
            <a:r>
              <a:rPr lang="it-IT" dirty="0"/>
              <a:t>Questa tecnica usa un codice CSS specifico per modificare la presentazione del sito a seconda del dispositivo su cui viene visualizzato. L’informazione riguardante il dispositivo viene scaricata a prescindere dal fatto che questo sia utilizzato o meno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10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3208" y="652054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Soluzioni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19536" y="1842654"/>
            <a:ext cx="8496944" cy="3602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2071936" y="1995054"/>
            <a:ext cx="8496944" cy="3602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 smtClean="0"/>
              <a:t>Adaptive</a:t>
            </a:r>
            <a:r>
              <a:rPr lang="it-IT" b="1" dirty="0" smtClean="0"/>
              <a:t> Web </a:t>
            </a:r>
            <a:r>
              <a:rPr lang="it-IT" b="1" smtClean="0"/>
              <a:t>Design (AWD</a:t>
            </a:r>
            <a:r>
              <a:rPr lang="it-IT" b="1" dirty="0"/>
              <a:t>)</a:t>
            </a:r>
            <a:br>
              <a:rPr lang="it-IT" b="1" dirty="0"/>
            </a:br>
            <a:r>
              <a:rPr lang="it-IT" dirty="0" smtClean="0"/>
              <a:t>Questo </a:t>
            </a:r>
            <a:r>
              <a:rPr lang="it-IT" dirty="0"/>
              <a:t>tipo di metodologia utilizza il server per capire che il sito è visitato da un dispositivo “mobile”: </a:t>
            </a:r>
            <a:r>
              <a:rPr lang="it-IT" dirty="0" smtClean="0"/>
              <a:t>desktop</a:t>
            </a:r>
            <a:r>
              <a:rPr lang="it-IT" dirty="0"/>
              <a:t>, </a:t>
            </a:r>
            <a:r>
              <a:rPr lang="it-IT" dirty="0" err="1" smtClean="0"/>
              <a:t>smartphone</a:t>
            </a:r>
            <a:r>
              <a:rPr lang="it-IT" dirty="0" smtClean="0"/>
              <a:t> </a:t>
            </a:r>
            <a:r>
              <a:rPr lang="it-IT" dirty="0"/>
              <a:t>o un </a:t>
            </a:r>
            <a:r>
              <a:rPr lang="it-IT" dirty="0" err="1"/>
              <a:t>tablet</a:t>
            </a:r>
            <a:r>
              <a:rPr lang="it-IT" dirty="0"/>
              <a:t>. </a:t>
            </a:r>
            <a:r>
              <a:rPr lang="it-IT" dirty="0" smtClean="0"/>
              <a:t>Vengono </a:t>
            </a:r>
            <a:r>
              <a:rPr lang="it-IT" dirty="0"/>
              <a:t>creati a “mantenuti” </a:t>
            </a:r>
            <a:r>
              <a:rPr lang="it-IT" dirty="0" smtClean="0"/>
              <a:t>layout diversi </a:t>
            </a:r>
            <a:r>
              <a:rPr lang="it-IT" dirty="0"/>
              <a:t>a seconda che il sito venga visualizzato da desktop/laptop o da </a:t>
            </a:r>
            <a:r>
              <a:rPr lang="it-IT" dirty="0" err="1" smtClean="0"/>
              <a:t>smartphone</a:t>
            </a:r>
            <a:r>
              <a:rPr lang="it-IT" dirty="0" smtClean="0"/>
              <a:t>, </a:t>
            </a:r>
            <a:r>
              <a:rPr lang="it-IT" dirty="0"/>
              <a:t>trattandosi di </a:t>
            </a:r>
            <a:r>
              <a:rPr lang="it-IT" dirty="0" smtClean="0"/>
              <a:t>due siti web completamente </a:t>
            </a:r>
            <a:r>
              <a:rPr lang="it-IT" dirty="0"/>
              <a:t>diversi, è intuibile </a:t>
            </a:r>
            <a:r>
              <a:rPr lang="it-IT" dirty="0" smtClean="0"/>
              <a:t>che </a:t>
            </a:r>
            <a:r>
              <a:rPr lang="it-IT" dirty="0"/>
              <a:t>lo sviluppo attraverso la tecnica dell’</a:t>
            </a:r>
            <a:r>
              <a:rPr lang="it-IT" dirty="0" err="1"/>
              <a:t>adaptive</a:t>
            </a:r>
            <a:r>
              <a:rPr lang="it-IT" dirty="0"/>
              <a:t> web design sia piuttosto impegnativa e richieda più ore di sviluppo.</a:t>
            </a:r>
          </a:p>
        </p:txBody>
      </p:sp>
    </p:spTree>
    <p:extLst>
      <p:ext uri="{BB962C8B-B14F-4D97-AF65-F5344CB8AC3E}">
        <p14:creationId xmlns:p14="http://schemas.microsoft.com/office/powerpoint/2010/main" val="6056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3208" y="652054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Soluzioni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19536" y="1842654"/>
            <a:ext cx="8496944" cy="3602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108364" y="1970049"/>
            <a:ext cx="3061854" cy="8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Responsive Web Design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1108364" y="4270391"/>
            <a:ext cx="3061854" cy="8449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Adaptive</a:t>
            </a:r>
            <a:r>
              <a:rPr lang="it-IT" dirty="0" smtClean="0"/>
              <a:t> Web Design</a:t>
            </a:r>
            <a:endParaRPr lang="it-IT" dirty="0"/>
          </a:p>
        </p:txBody>
      </p:sp>
      <p:sp>
        <p:nvSpPr>
          <p:cNvPr id="4" name="Freccia destra 3"/>
          <p:cNvSpPr/>
          <p:nvPr/>
        </p:nvSpPr>
        <p:spPr>
          <a:xfrm>
            <a:off x="4572000" y="2207836"/>
            <a:ext cx="817418" cy="317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destra 11"/>
          <p:cNvSpPr/>
          <p:nvPr/>
        </p:nvSpPr>
        <p:spPr>
          <a:xfrm rot="20534842">
            <a:off x="4505817" y="4341995"/>
            <a:ext cx="817418" cy="31743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5681603" y="1845059"/>
            <a:ext cx="1480897" cy="1094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mtClean="0"/>
              <a:t>Layout Responsive</a:t>
            </a:r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5681603" y="4897781"/>
            <a:ext cx="1480897" cy="10948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Layout </a:t>
            </a:r>
            <a:r>
              <a:rPr lang="it-IT" dirty="0" err="1" smtClean="0"/>
              <a:t>Adaptive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5681603" y="3491065"/>
            <a:ext cx="1480897" cy="10948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Layout Desktop</a:t>
            </a:r>
            <a:endParaRPr lang="it-IT" dirty="0"/>
          </a:p>
        </p:txBody>
      </p:sp>
      <p:sp>
        <p:nvSpPr>
          <p:cNvPr id="16" name="Freccia destra 15"/>
          <p:cNvSpPr/>
          <p:nvPr/>
        </p:nvSpPr>
        <p:spPr>
          <a:xfrm rot="1004716">
            <a:off x="4534215" y="4862332"/>
            <a:ext cx="817418" cy="31743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destra 16"/>
          <p:cNvSpPr/>
          <p:nvPr/>
        </p:nvSpPr>
        <p:spPr>
          <a:xfrm rot="991186">
            <a:off x="7398025" y="4290965"/>
            <a:ext cx="817418" cy="31743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destra 17"/>
          <p:cNvSpPr/>
          <p:nvPr/>
        </p:nvSpPr>
        <p:spPr>
          <a:xfrm>
            <a:off x="7413423" y="2207836"/>
            <a:ext cx="817418" cy="317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818844" y="1845059"/>
            <a:ext cx="2289423" cy="1094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Html/CSS/</a:t>
            </a:r>
            <a:r>
              <a:rPr lang="it-IT" dirty="0" err="1" smtClean="0"/>
              <a:t>Js</a:t>
            </a:r>
            <a:endParaRPr lang="it-IT" dirty="0"/>
          </a:p>
        </p:txBody>
      </p:sp>
      <p:sp>
        <p:nvSpPr>
          <p:cNvPr id="21" name="Rettangolo 20"/>
          <p:cNvSpPr/>
          <p:nvPr/>
        </p:nvSpPr>
        <p:spPr>
          <a:xfrm>
            <a:off x="8818844" y="4224934"/>
            <a:ext cx="2289423" cy="1094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Html/CSS/</a:t>
            </a:r>
            <a:r>
              <a:rPr lang="it-IT" dirty="0" err="1" smtClean="0"/>
              <a:t>Js</a:t>
            </a:r>
            <a:endParaRPr lang="it-IT" dirty="0"/>
          </a:p>
        </p:txBody>
      </p:sp>
      <p:sp>
        <p:nvSpPr>
          <p:cNvPr id="22" name="Freccia destra 21"/>
          <p:cNvSpPr/>
          <p:nvPr/>
        </p:nvSpPr>
        <p:spPr>
          <a:xfrm rot="20461639">
            <a:off x="7441822" y="4828465"/>
            <a:ext cx="817418" cy="31743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56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Caratteristiche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 descr="Schermata 2015-01-05 alle 16.40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4" t="26098" r="18990" b="14829"/>
          <a:stretch/>
        </p:blipFill>
        <p:spPr>
          <a:xfrm>
            <a:off x="3287689" y="1484785"/>
            <a:ext cx="5928527" cy="3447999"/>
          </a:xfrm>
          <a:prstGeom prst="rect">
            <a:avLst/>
          </a:prstGeom>
        </p:spPr>
      </p:pic>
      <p:sp>
        <p:nvSpPr>
          <p:cNvPr id="9" name="Segnaposto contenuto 2"/>
          <p:cNvSpPr txBox="1">
            <a:spLocks/>
          </p:cNvSpPr>
          <p:nvPr/>
        </p:nvSpPr>
        <p:spPr>
          <a:xfrm>
            <a:off x="1693333" y="4932784"/>
            <a:ext cx="9601200" cy="111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Qualunque sia la soluzione adottata AWD </a:t>
            </a:r>
            <a:r>
              <a:rPr lang="it-IT" b="1" smtClean="0"/>
              <a:t>o RWD, l’utente potrà visualizzare </a:t>
            </a:r>
            <a:r>
              <a:rPr lang="it-IT" b="1" dirty="0"/>
              <a:t>un sito sia in verticale che in orizzontale.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54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Visualizzazione dei contenuti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862666" y="1351287"/>
            <a:ext cx="8964315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In tutti i processi creativi l’artista inizia la sua opera scegliendo lo spazio di utilizzo: la tela per il pittore, il blocco di marmo per lo scultore </a:t>
            </a:r>
            <a:r>
              <a:rPr lang="it-IT" b="1" dirty="0" err="1" smtClean="0"/>
              <a:t>ecc</a:t>
            </a:r>
            <a:r>
              <a:rPr lang="is-IS" b="1" dirty="0" smtClean="0"/>
              <a:t>…</a:t>
            </a:r>
            <a:endParaRPr lang="it-IT" dirty="0"/>
          </a:p>
        </p:txBody>
      </p:sp>
      <p:pic>
        <p:nvPicPr>
          <p:cNvPr id="10" name="Immagine 9" descr="Schermata 2015-01-05 alle 16.08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64"/>
          <a:stretch/>
        </p:blipFill>
        <p:spPr>
          <a:xfrm>
            <a:off x="2207568" y="2852936"/>
            <a:ext cx="8028384" cy="34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dirty="0" smtClean="0"/>
              <a:t>Giorno 2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Introduzione ad HTML 5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Html e il web semantico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Gli elementi principali di Html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L’input utente in Html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Elementi grafici multimediali di </a:t>
            </a:r>
            <a:r>
              <a:rPr lang="it-IT" dirty="0" smtClean="0"/>
              <a:t>Html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52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Il concetto di “cornice”</a:t>
            </a:r>
            <a:endParaRPr lang="it-IT" b="1" dirty="0"/>
          </a:p>
        </p:txBody>
      </p:sp>
      <p:pic>
        <p:nvPicPr>
          <p:cNvPr id="4" name="Immagine 3" descr="Schermata 2015-01-05 alle 16.03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17" y="1484784"/>
            <a:ext cx="7297254" cy="3384376"/>
          </a:xfrm>
          <a:prstGeom prst="rect">
            <a:avLst/>
          </a:prstGeom>
        </p:spPr>
      </p:pic>
      <p:sp>
        <p:nvSpPr>
          <p:cNvPr id="7" name="Segnaposto contenuto 2"/>
          <p:cNvSpPr txBox="1">
            <a:spLocks/>
          </p:cNvSpPr>
          <p:nvPr/>
        </p:nvSpPr>
        <p:spPr>
          <a:xfrm>
            <a:off x="4151784" y="2204866"/>
            <a:ext cx="4128616" cy="1757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s-IS" b="1" dirty="0" smtClean="0"/>
              <a:t>…q</a:t>
            </a:r>
            <a:r>
              <a:rPr lang="it-IT" b="1" dirty="0" err="1" smtClean="0"/>
              <a:t>uando</a:t>
            </a:r>
            <a:r>
              <a:rPr lang="it-IT" b="1" dirty="0" smtClean="0"/>
              <a:t> si progetta un layout web la </a:t>
            </a:r>
            <a:r>
              <a:rPr lang="it-IT" b="1" dirty="0"/>
              <a:t>definizione di “cornice” oggi non è più </a:t>
            </a:r>
            <a:r>
              <a:rPr lang="it-IT" b="1" dirty="0" smtClean="0"/>
              <a:t>applicabile,</a:t>
            </a:r>
            <a:endParaRPr lang="it-IT" b="1" dirty="0"/>
          </a:p>
        </p:txBody>
      </p:sp>
      <p:sp>
        <p:nvSpPr>
          <p:cNvPr id="3" name="Rettangolo 2"/>
          <p:cNvSpPr/>
          <p:nvPr/>
        </p:nvSpPr>
        <p:spPr>
          <a:xfrm>
            <a:off x="1991544" y="4869160"/>
            <a:ext cx="835292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p</a:t>
            </a:r>
            <a:r>
              <a:rPr lang="it-IT" sz="2400" dirty="0" smtClean="0"/>
              <a:t>oiché la dimensione del display </a:t>
            </a:r>
            <a:r>
              <a:rPr lang="it-IT" sz="2400" dirty="0"/>
              <a:t>è completamente a discrezione dell’</a:t>
            </a:r>
            <a:r>
              <a:rPr lang="it-IT" sz="2400" b="1" dirty="0"/>
              <a:t>utente</a:t>
            </a:r>
            <a:r>
              <a:rPr lang="it-IT" sz="2400" dirty="0"/>
              <a:t>, del suo </a:t>
            </a:r>
            <a:r>
              <a:rPr lang="it-IT" sz="2400" b="1" dirty="0"/>
              <a:t>browser</a:t>
            </a:r>
            <a:r>
              <a:rPr lang="it-IT" sz="2400" dirty="0"/>
              <a:t> e del </a:t>
            </a:r>
            <a:r>
              <a:rPr lang="it-IT" sz="2400" b="1" dirty="0" err="1"/>
              <a:t>device</a:t>
            </a:r>
            <a:r>
              <a:rPr lang="it-IT" sz="2400" b="1" dirty="0"/>
              <a:t> utilizzato</a:t>
            </a:r>
            <a:r>
              <a:rPr lang="it-IT" sz="2400" dirty="0"/>
              <a:t>, quindi dobbiamo iniziare a pensare ai contenuti come </a:t>
            </a:r>
            <a:r>
              <a:rPr lang="it-IT" sz="2400" b="1" dirty="0" smtClean="0"/>
              <a:t>fluidi come acqua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00441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Il concetto di “tela flessibile”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81200" y="1727200"/>
            <a:ext cx="8435280" cy="429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La “tela” diventa </a:t>
            </a:r>
            <a:r>
              <a:rPr lang="it-IT" b="1" dirty="0" smtClean="0"/>
              <a:t>quindi un </a:t>
            </a:r>
            <a:r>
              <a:rPr lang="it-IT" b="1" dirty="0"/>
              <a:t>ambiente flessibile e incontrollabile.</a:t>
            </a:r>
          </a:p>
          <a:p>
            <a:pPr marL="0" indent="0">
              <a:buNone/>
            </a:pPr>
            <a:r>
              <a:rPr lang="it-IT" dirty="0"/>
              <a:t>Potrebbe sembrare un aspetto negativo, in realtà apre scenari stimolanti, fornendo al design del Web potenzialità decisamente elevate rispetto ai vecchi standard di progettazione.</a:t>
            </a:r>
          </a:p>
        </p:txBody>
      </p:sp>
    </p:spTree>
    <p:extLst>
      <p:ext uri="{BB962C8B-B14F-4D97-AF65-F5344CB8AC3E}">
        <p14:creationId xmlns:p14="http://schemas.microsoft.com/office/powerpoint/2010/main" val="68063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Il concetto di “tela flessibile”</a:t>
            </a:r>
            <a:endParaRPr lang="it-IT" b="1" dirty="0"/>
          </a:p>
        </p:txBody>
      </p:sp>
      <p:pic>
        <p:nvPicPr>
          <p:cNvPr id="3" name="Immagine 2" descr="Schermata 2015-01-05 alle 16.41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t="38094" r="11304" b="5684"/>
          <a:stretch/>
        </p:blipFill>
        <p:spPr>
          <a:xfrm>
            <a:off x="2855640" y="3001503"/>
            <a:ext cx="6652806" cy="3318969"/>
          </a:xfrm>
          <a:prstGeom prst="rect">
            <a:avLst/>
          </a:prstGeom>
        </p:spPr>
      </p:pic>
      <p:sp>
        <p:nvSpPr>
          <p:cNvPr id="5" name="Segnaposto contenuto 2"/>
          <p:cNvSpPr txBox="1">
            <a:spLocks/>
          </p:cNvSpPr>
          <p:nvPr/>
        </p:nvSpPr>
        <p:spPr>
          <a:xfrm>
            <a:off x="1981200" y="1388532"/>
            <a:ext cx="8435280" cy="15152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/>
              <a:t>Diversa risoluzione del monitor </a:t>
            </a:r>
          </a:p>
          <a:p>
            <a:pPr marL="0" indent="0" algn="ctr">
              <a:buNone/>
            </a:pPr>
            <a:r>
              <a:rPr lang="it-IT" b="1" dirty="0"/>
              <a:t>=</a:t>
            </a:r>
          </a:p>
          <a:p>
            <a:pPr marL="0" indent="0" algn="ctr">
              <a:buNone/>
            </a:pPr>
            <a:r>
              <a:rPr lang="it-IT" b="1" dirty="0"/>
              <a:t>Diversa disposizione dei contenuti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884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Web Design, le basi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Carmine </a:t>
            </a:r>
            <a:r>
              <a:rPr lang="it-IT" dirty="0" err="1" smtClean="0"/>
              <a:t>alfano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2452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097280" y="2144684"/>
            <a:ext cx="4292867" cy="3724410"/>
          </a:xfrm>
        </p:spPr>
        <p:txBody>
          <a:bodyPr/>
          <a:lstStyle/>
          <a:p>
            <a:r>
              <a:rPr lang="it-IT" dirty="0" smtClean="0"/>
              <a:t>Ogni sito web è costituito da </a:t>
            </a:r>
            <a:r>
              <a:rPr lang="it-IT" b="1" dirty="0" smtClean="0"/>
              <a:t>ingombri</a:t>
            </a:r>
            <a:r>
              <a:rPr lang="it-IT" dirty="0" smtClean="0"/>
              <a:t>:</a:t>
            </a:r>
          </a:p>
          <a:p>
            <a:r>
              <a:rPr lang="it-IT" b="1" dirty="0" smtClean="0"/>
              <a:t>- </a:t>
            </a:r>
            <a:r>
              <a:rPr lang="it-IT" b="1" dirty="0" err="1"/>
              <a:t>M</a:t>
            </a:r>
            <a:r>
              <a:rPr lang="it-IT" b="1" dirty="0" err="1" smtClean="0"/>
              <a:t>acroaree</a:t>
            </a:r>
            <a:r>
              <a:rPr lang="it-IT" b="1" dirty="0"/>
              <a:t/>
            </a:r>
            <a:br>
              <a:rPr lang="it-IT" b="1" dirty="0"/>
            </a:br>
            <a:r>
              <a:rPr lang="it-IT" b="1" dirty="0" smtClean="0"/>
              <a:t>- </a:t>
            </a:r>
            <a:r>
              <a:rPr lang="it-IT" b="1" dirty="0" err="1" smtClean="0"/>
              <a:t>Microaree</a:t>
            </a:r>
            <a:endParaRPr lang="it-IT" b="1" dirty="0" smtClean="0"/>
          </a:p>
          <a:p>
            <a:r>
              <a:rPr lang="it-IT" dirty="0" smtClean="0"/>
              <a:t>Servono a definire il layout e a organizzare i contenuti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Design, le basi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7301345" y="1496291"/>
            <a:ext cx="3990110" cy="484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301345" y="2064792"/>
            <a:ext cx="3990110" cy="273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301346" y="2440612"/>
            <a:ext cx="3990108" cy="31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301345" y="5671629"/>
            <a:ext cx="3990110" cy="43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484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097280" y="2144684"/>
            <a:ext cx="5062888" cy="3724410"/>
          </a:xfrm>
        </p:spPr>
        <p:txBody>
          <a:bodyPr/>
          <a:lstStyle/>
          <a:p>
            <a:r>
              <a:rPr lang="it-IT" b="1" dirty="0" err="1" smtClean="0"/>
              <a:t>Macroaree</a:t>
            </a:r>
            <a:endParaRPr lang="it-IT" b="1" dirty="0" smtClean="0"/>
          </a:p>
          <a:p>
            <a:r>
              <a:rPr lang="it-IT" dirty="0" smtClean="0"/>
              <a:t>Fanno parte di questa categoria: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 smtClean="0"/>
              <a:t>Header</a:t>
            </a:r>
            <a:endParaRPr lang="it-IT" dirty="0" smtClean="0"/>
          </a:p>
          <a:p>
            <a:pPr marL="457200" indent="-457200">
              <a:buFont typeface="+mj-lt"/>
              <a:buAutoNum type="arabicPeriod"/>
            </a:pPr>
            <a:r>
              <a:rPr lang="it-IT" dirty="0" err="1" smtClean="0"/>
              <a:t>Article</a:t>
            </a:r>
            <a:endParaRPr lang="it-IT" dirty="0" smtClean="0"/>
          </a:p>
          <a:p>
            <a:pPr marL="457200" indent="-457200">
              <a:buFont typeface="+mj-lt"/>
              <a:buAutoNum type="arabicPeriod"/>
            </a:pPr>
            <a:r>
              <a:rPr lang="it-IT" dirty="0" err="1" smtClean="0"/>
              <a:t>Aside</a:t>
            </a:r>
            <a:endParaRPr lang="it-IT" dirty="0" smtClean="0"/>
          </a:p>
          <a:p>
            <a:pPr marL="457200" indent="-457200">
              <a:buFont typeface="+mj-lt"/>
              <a:buAutoNum type="arabicPeriod"/>
            </a:pPr>
            <a:r>
              <a:rPr lang="it-IT" dirty="0" err="1" smtClean="0"/>
              <a:t>Footer</a:t>
            </a:r>
            <a:endParaRPr lang="it-IT" dirty="0" smtClean="0"/>
          </a:p>
          <a:p>
            <a:r>
              <a:rPr lang="it-IT" b="1" dirty="0"/>
              <a:t/>
            </a:r>
            <a:br>
              <a:rPr lang="it-IT" b="1" dirty="0"/>
            </a:br>
            <a:endParaRPr lang="it-IT" b="1" dirty="0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Design, le basi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7301345" y="1496291"/>
            <a:ext cx="3990110" cy="484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301345" y="2064792"/>
            <a:ext cx="3990110" cy="273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301346" y="2440612"/>
            <a:ext cx="2524296" cy="31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9961417" y="2440612"/>
            <a:ext cx="1330037" cy="31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301345" y="5671629"/>
            <a:ext cx="3990110" cy="43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624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097280" y="2144684"/>
            <a:ext cx="5881036" cy="3724410"/>
          </a:xfrm>
        </p:spPr>
        <p:txBody>
          <a:bodyPr>
            <a:normAutofit lnSpcReduction="10000"/>
          </a:bodyPr>
          <a:lstStyle/>
          <a:p>
            <a:r>
              <a:rPr lang="it-IT" b="1" dirty="0" err="1" smtClean="0"/>
              <a:t>Microaree</a:t>
            </a:r>
            <a:endParaRPr lang="it-IT" b="1" dirty="0"/>
          </a:p>
          <a:p>
            <a:r>
              <a:rPr lang="it-IT" dirty="0"/>
              <a:t>Fanno parte di questa categoria: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Logo, ed eventuale titolo sito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Link di navigazione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err="1" smtClean="0"/>
              <a:t>Section</a:t>
            </a:r>
            <a:r>
              <a:rPr lang="it-IT" dirty="0" smtClean="0"/>
              <a:t>, titoli, paragrafi, immagini, link, ecc...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err="1" smtClean="0"/>
              <a:t>Aside</a:t>
            </a:r>
            <a:r>
              <a:rPr lang="it-IT" dirty="0" smtClean="0"/>
              <a:t>, titoli, paragrafi, immagini, link, </a:t>
            </a:r>
            <a:r>
              <a:rPr lang="it-IT" dirty="0" err="1" smtClean="0"/>
              <a:t>ecc</a:t>
            </a:r>
            <a:r>
              <a:rPr lang="is-IS" dirty="0" smtClean="0"/>
              <a:t>…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err="1" smtClean="0"/>
              <a:t>Footer</a:t>
            </a:r>
            <a:r>
              <a:rPr lang="it-IT" dirty="0" smtClean="0"/>
              <a:t>, titoli, paragrafi, immagini, link, </a:t>
            </a:r>
            <a:r>
              <a:rPr lang="it-IT" dirty="0" err="1" smtClean="0"/>
              <a:t>ecc</a:t>
            </a:r>
            <a:r>
              <a:rPr lang="is-IS" dirty="0" smtClean="0"/>
              <a:t>…</a:t>
            </a:r>
            <a:endParaRPr lang="it-IT" dirty="0"/>
          </a:p>
          <a:p>
            <a:r>
              <a:rPr lang="it-IT" b="1" dirty="0"/>
              <a:t/>
            </a:r>
            <a:br>
              <a:rPr lang="it-IT" b="1" dirty="0"/>
            </a:br>
            <a:endParaRPr lang="it-IT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Design, le basi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7301345" y="1496291"/>
            <a:ext cx="3990110" cy="484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301345" y="2064792"/>
            <a:ext cx="3990110" cy="273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301346" y="2440612"/>
            <a:ext cx="2524296" cy="31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9961417" y="2440612"/>
            <a:ext cx="1330037" cy="31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301345" y="5671629"/>
            <a:ext cx="3990110" cy="43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412181" y="1562100"/>
            <a:ext cx="540327" cy="3602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8129847" y="1711732"/>
            <a:ext cx="2870662" cy="1904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353702" y="2095355"/>
            <a:ext cx="376167" cy="2056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    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7764424" y="2095355"/>
            <a:ext cx="376167" cy="2056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    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8188361" y="2095355"/>
            <a:ext cx="376167" cy="2056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    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8599083" y="2095355"/>
            <a:ext cx="376167" cy="2056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    </a:t>
            </a:r>
            <a:endParaRPr lang="it-IT" dirty="0"/>
          </a:p>
        </p:txBody>
      </p:sp>
      <p:sp>
        <p:nvSpPr>
          <p:cNvPr id="17" name="Rettangolo 16"/>
          <p:cNvSpPr/>
          <p:nvPr/>
        </p:nvSpPr>
        <p:spPr>
          <a:xfrm>
            <a:off x="9012173" y="2095355"/>
            <a:ext cx="376167" cy="2056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    </a:t>
            </a:r>
            <a:endParaRPr lang="it-IT" dirty="0"/>
          </a:p>
        </p:txBody>
      </p:sp>
      <p:sp>
        <p:nvSpPr>
          <p:cNvPr id="18" name="Rettangolo 17"/>
          <p:cNvSpPr/>
          <p:nvPr/>
        </p:nvSpPr>
        <p:spPr>
          <a:xfrm>
            <a:off x="9422895" y="2095355"/>
            <a:ext cx="376167" cy="2056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    </a:t>
            </a:r>
            <a:endParaRPr lang="it-IT" dirty="0"/>
          </a:p>
        </p:txBody>
      </p:sp>
      <p:sp>
        <p:nvSpPr>
          <p:cNvPr id="19" name="Rettangolo 18"/>
          <p:cNvSpPr/>
          <p:nvPr/>
        </p:nvSpPr>
        <p:spPr>
          <a:xfrm>
            <a:off x="7384285" y="2563124"/>
            <a:ext cx="2360486" cy="9354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7433339" y="2656170"/>
            <a:ext cx="1886210" cy="2027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/>
          <p:cNvSpPr/>
          <p:nvPr/>
        </p:nvSpPr>
        <p:spPr>
          <a:xfrm>
            <a:off x="8129847" y="2960516"/>
            <a:ext cx="1520772" cy="392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/>
          <p:cNvSpPr/>
          <p:nvPr/>
        </p:nvSpPr>
        <p:spPr>
          <a:xfrm>
            <a:off x="7461505" y="2971363"/>
            <a:ext cx="587471" cy="392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/>
          <p:cNvSpPr/>
          <p:nvPr/>
        </p:nvSpPr>
        <p:spPr>
          <a:xfrm>
            <a:off x="7384285" y="3557735"/>
            <a:ext cx="2360486" cy="9354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/>
          <p:cNvSpPr/>
          <p:nvPr/>
        </p:nvSpPr>
        <p:spPr>
          <a:xfrm>
            <a:off x="7433339" y="3650781"/>
            <a:ext cx="1886210" cy="2027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8129847" y="3955127"/>
            <a:ext cx="1520772" cy="392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/>
          <p:cNvSpPr/>
          <p:nvPr/>
        </p:nvSpPr>
        <p:spPr>
          <a:xfrm>
            <a:off x="7461505" y="3965974"/>
            <a:ext cx="587471" cy="392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/>
          <p:cNvSpPr/>
          <p:nvPr/>
        </p:nvSpPr>
        <p:spPr>
          <a:xfrm>
            <a:off x="7384285" y="4577154"/>
            <a:ext cx="2360486" cy="9354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/>
          <p:cNvSpPr/>
          <p:nvPr/>
        </p:nvSpPr>
        <p:spPr>
          <a:xfrm>
            <a:off x="7433339" y="4670200"/>
            <a:ext cx="1886210" cy="20278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/>
          <p:cNvSpPr/>
          <p:nvPr/>
        </p:nvSpPr>
        <p:spPr>
          <a:xfrm>
            <a:off x="8129847" y="4974546"/>
            <a:ext cx="1520772" cy="392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/>
          <p:cNvSpPr/>
          <p:nvPr/>
        </p:nvSpPr>
        <p:spPr>
          <a:xfrm>
            <a:off x="7461505" y="4985393"/>
            <a:ext cx="587471" cy="3922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/>
          <p:cNvSpPr/>
          <p:nvPr/>
        </p:nvSpPr>
        <p:spPr>
          <a:xfrm>
            <a:off x="9961417" y="2503658"/>
            <a:ext cx="1039092" cy="8491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/>
          <p:cNvSpPr/>
          <p:nvPr/>
        </p:nvSpPr>
        <p:spPr>
          <a:xfrm>
            <a:off x="10010471" y="2596703"/>
            <a:ext cx="830314" cy="18408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/>
          <p:cNvSpPr/>
          <p:nvPr/>
        </p:nvSpPr>
        <p:spPr>
          <a:xfrm>
            <a:off x="10038637" y="2911896"/>
            <a:ext cx="802147" cy="3409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/>
          <p:cNvSpPr/>
          <p:nvPr/>
        </p:nvSpPr>
        <p:spPr>
          <a:xfrm>
            <a:off x="9961417" y="3498269"/>
            <a:ext cx="1039092" cy="8491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/>
          <p:cNvSpPr/>
          <p:nvPr/>
        </p:nvSpPr>
        <p:spPr>
          <a:xfrm>
            <a:off x="10010471" y="3591314"/>
            <a:ext cx="830314" cy="18408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/>
          <p:cNvSpPr/>
          <p:nvPr/>
        </p:nvSpPr>
        <p:spPr>
          <a:xfrm>
            <a:off x="10038638" y="3906507"/>
            <a:ext cx="802146" cy="3935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/>
          <p:cNvSpPr/>
          <p:nvPr/>
        </p:nvSpPr>
        <p:spPr>
          <a:xfrm>
            <a:off x="9961417" y="4517688"/>
            <a:ext cx="1039092" cy="8491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/>
          <p:cNvSpPr/>
          <p:nvPr/>
        </p:nvSpPr>
        <p:spPr>
          <a:xfrm>
            <a:off x="10010471" y="4610733"/>
            <a:ext cx="830314" cy="18408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/>
          <p:cNvSpPr/>
          <p:nvPr/>
        </p:nvSpPr>
        <p:spPr>
          <a:xfrm>
            <a:off x="10371823" y="4934020"/>
            <a:ext cx="468961" cy="3480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/>
          <p:cNvSpPr/>
          <p:nvPr/>
        </p:nvSpPr>
        <p:spPr>
          <a:xfrm>
            <a:off x="10038638" y="4925926"/>
            <a:ext cx="258606" cy="35610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/>
          <p:cNvSpPr/>
          <p:nvPr/>
        </p:nvSpPr>
        <p:spPr>
          <a:xfrm>
            <a:off x="7471860" y="5747528"/>
            <a:ext cx="3528649" cy="1303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/>
          <p:cNvSpPr/>
          <p:nvPr/>
        </p:nvSpPr>
        <p:spPr>
          <a:xfrm>
            <a:off x="7471860" y="5909957"/>
            <a:ext cx="3528649" cy="1303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9919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44" descr="Schermata 2015-01-05 alle 16.41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t="38094" r="11304" b="5684"/>
          <a:stretch/>
        </p:blipFill>
        <p:spPr>
          <a:xfrm>
            <a:off x="5662863" y="2230725"/>
            <a:ext cx="6139604" cy="3062941"/>
          </a:xfrm>
          <a:prstGeom prst="rect">
            <a:avLst/>
          </a:prstGeom>
        </p:spPr>
      </p:pic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616017" y="1636293"/>
            <a:ext cx="4758088" cy="4507831"/>
          </a:xfrm>
        </p:spPr>
        <p:txBody>
          <a:bodyPr>
            <a:normAutofit/>
          </a:bodyPr>
          <a:lstStyle/>
          <a:p>
            <a:r>
              <a:rPr lang="it-IT" b="1" dirty="0" smtClean="0"/>
              <a:t>IL layout va progettato per diversi display</a:t>
            </a:r>
          </a:p>
          <a:p>
            <a:r>
              <a:rPr lang="it-IT" dirty="0" smtClean="0"/>
              <a:t>Valutare </a:t>
            </a:r>
            <a:r>
              <a:rPr lang="it-IT" dirty="0"/>
              <a:t>insieme agli obbiettivi del sito, dell’appeal grafico e delle volontà del </a:t>
            </a:r>
            <a:r>
              <a:rPr lang="it-IT" dirty="0" smtClean="0"/>
              <a:t>cliente, </a:t>
            </a:r>
            <a:r>
              <a:rPr lang="it-IT" dirty="0"/>
              <a:t>il layout che volete dargli a seconda della risoluzione. </a:t>
            </a:r>
            <a:endParaRPr lang="it-IT" dirty="0" smtClean="0"/>
          </a:p>
          <a:p>
            <a:r>
              <a:rPr lang="it-IT" dirty="0" smtClean="0"/>
              <a:t>Ad </a:t>
            </a:r>
            <a:r>
              <a:rPr lang="it-IT" dirty="0"/>
              <a:t>esempio sarebbe inutile riproporre nella versione </a:t>
            </a:r>
            <a:r>
              <a:rPr lang="it-IT" dirty="0" err="1"/>
              <a:t>portrait</a:t>
            </a:r>
            <a:r>
              <a:rPr lang="it-IT" dirty="0"/>
              <a:t> </a:t>
            </a:r>
            <a:r>
              <a:rPr lang="it-IT" dirty="0" smtClean="0"/>
              <a:t>uno </a:t>
            </a:r>
            <a:r>
              <a:rPr lang="it-IT" dirty="0" err="1" smtClean="0"/>
              <a:t>slideshow</a:t>
            </a:r>
            <a:r>
              <a:rPr lang="it-IT" dirty="0" smtClean="0"/>
              <a:t> immagini </a:t>
            </a:r>
            <a:r>
              <a:rPr lang="it-IT" dirty="0"/>
              <a:t>che non farebbe altro che rallentare il sito, e magari, come è consuetudine fare, spostare la seconda colonna del layout subito sotto la prima, permettendo ridimensionamento "responsive" alle immagini e ai box di testo.</a:t>
            </a:r>
            <a:endParaRPr lang="it-IT" b="1" dirty="0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Design, le basi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73984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529389" y="1636295"/>
            <a:ext cx="6176211" cy="4475747"/>
          </a:xfrm>
        </p:spPr>
        <p:txBody>
          <a:bodyPr>
            <a:normAutofit fontScale="92500" lnSpcReduction="20000"/>
          </a:bodyPr>
          <a:lstStyle/>
          <a:p>
            <a:r>
              <a:rPr lang="it-IT" b="1" dirty="0" err="1" smtClean="0"/>
              <a:t>Breakpoints</a:t>
            </a:r>
            <a:endParaRPr lang="it-IT" b="1" dirty="0" smtClean="0"/>
          </a:p>
          <a:p>
            <a:r>
              <a:rPr lang="it-IT" dirty="0" smtClean="0"/>
              <a:t>I </a:t>
            </a:r>
            <a:r>
              <a:rPr lang="it-IT" dirty="0"/>
              <a:t>maggiori </a:t>
            </a:r>
            <a:r>
              <a:rPr lang="it-IT" b="1" dirty="0" err="1"/>
              <a:t>breakpoints</a:t>
            </a:r>
            <a:r>
              <a:rPr lang="it-IT" dirty="0"/>
              <a:t>, o risoluzioni adottate, sono i seguenti (fonte Wikipedia):</a:t>
            </a:r>
          </a:p>
          <a:p>
            <a:r>
              <a:rPr lang="it-IT" b="1" dirty="0"/>
              <a:t>320 pixel</a:t>
            </a:r>
            <a:r>
              <a:rPr lang="it-IT" dirty="0"/>
              <a:t> per </a:t>
            </a:r>
            <a:r>
              <a:rPr lang="it-IT" dirty="0" err="1"/>
              <a:t>device</a:t>
            </a:r>
            <a:r>
              <a:rPr lang="it-IT" dirty="0"/>
              <a:t> con schermi piccoli, come cellulari, mantenuti con orientamento verticale (</a:t>
            </a:r>
            <a:r>
              <a:rPr lang="it-IT" dirty="0" err="1"/>
              <a:t>portrait</a:t>
            </a:r>
            <a:r>
              <a:rPr lang="it-IT" dirty="0"/>
              <a:t>)</a:t>
            </a:r>
          </a:p>
          <a:p>
            <a:r>
              <a:rPr lang="it-IT" b="1" dirty="0"/>
              <a:t>480 pixel</a:t>
            </a:r>
            <a:r>
              <a:rPr lang="it-IT" dirty="0"/>
              <a:t> per </a:t>
            </a:r>
            <a:r>
              <a:rPr lang="it-IT" dirty="0" err="1"/>
              <a:t>device</a:t>
            </a:r>
            <a:r>
              <a:rPr lang="it-IT" dirty="0"/>
              <a:t> con schermi piccoli, come cellulari, mantenuti con orientamento orizzontale (</a:t>
            </a:r>
            <a:r>
              <a:rPr lang="it-IT" dirty="0" err="1"/>
              <a:t>landscape</a:t>
            </a:r>
            <a:r>
              <a:rPr lang="it-IT" dirty="0"/>
              <a:t>)</a:t>
            </a:r>
          </a:p>
          <a:p>
            <a:r>
              <a:rPr lang="it-IT" b="1" dirty="0"/>
              <a:t>600 pixel</a:t>
            </a:r>
            <a:r>
              <a:rPr lang="it-IT" dirty="0"/>
              <a:t> piccoli </a:t>
            </a:r>
            <a:r>
              <a:rPr lang="it-IT" dirty="0" err="1"/>
              <a:t>tablet</a:t>
            </a:r>
            <a:r>
              <a:rPr lang="it-IT" dirty="0"/>
              <a:t>, come </a:t>
            </a:r>
            <a:r>
              <a:rPr lang="it-IT" dirty="0" err="1"/>
              <a:t>Kindle</a:t>
            </a:r>
            <a:r>
              <a:rPr lang="it-IT" dirty="0"/>
              <a:t> di Amazon (600×800) e </a:t>
            </a:r>
            <a:r>
              <a:rPr lang="it-IT" dirty="0" err="1"/>
              <a:t>Nook</a:t>
            </a:r>
            <a:r>
              <a:rPr lang="it-IT" dirty="0"/>
              <a:t> di </a:t>
            </a:r>
            <a:r>
              <a:rPr lang="it-IT" dirty="0" err="1"/>
              <a:t>Barnes&amp;Noble</a:t>
            </a:r>
            <a:r>
              <a:rPr lang="it-IT" dirty="0"/>
              <a:t> (600×1024), tenuti con orientamento verticale 768 pixel </a:t>
            </a:r>
            <a:r>
              <a:rPr lang="it-IT" dirty="0" err="1"/>
              <a:t>tablet</a:t>
            </a:r>
            <a:r>
              <a:rPr lang="it-IT" dirty="0"/>
              <a:t> da 10 pollici come l’</a:t>
            </a:r>
            <a:r>
              <a:rPr lang="it-IT" dirty="0" err="1"/>
              <a:t>iPad</a:t>
            </a:r>
            <a:r>
              <a:rPr lang="it-IT" dirty="0"/>
              <a:t> (768×1024) mantenuti con orientamento verticale</a:t>
            </a:r>
          </a:p>
          <a:p>
            <a:r>
              <a:rPr lang="it-IT" b="1" dirty="0"/>
              <a:t>1024 pixel</a:t>
            </a:r>
            <a:r>
              <a:rPr lang="it-IT" dirty="0"/>
              <a:t> computer da scrivania, laptop e </a:t>
            </a:r>
            <a:r>
              <a:rPr lang="it-IT" dirty="0" err="1"/>
              <a:t>netbook</a:t>
            </a:r>
            <a:r>
              <a:rPr lang="it-IT" dirty="0"/>
              <a:t>, e </a:t>
            </a:r>
            <a:r>
              <a:rPr lang="it-IT" dirty="0" err="1"/>
              <a:t>tablet</a:t>
            </a:r>
            <a:r>
              <a:rPr lang="it-IT" dirty="0"/>
              <a:t> come l’</a:t>
            </a:r>
            <a:r>
              <a:rPr lang="it-IT" dirty="0" err="1"/>
              <a:t>iPad</a:t>
            </a:r>
            <a:r>
              <a:rPr lang="it-IT" dirty="0"/>
              <a:t> (1024×768) mantenuti con orientamento orizzontale (vedi quanto sopra spiegato)</a:t>
            </a:r>
          </a:p>
          <a:p>
            <a:r>
              <a:rPr lang="it-IT" b="1" dirty="0"/>
              <a:t>1200 pixel</a:t>
            </a:r>
            <a:r>
              <a:rPr lang="it-IT" dirty="0"/>
              <a:t> computer con schermi larghi, tipicamente desktop ma anche laptop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Web Design, le basi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63" y="1875760"/>
            <a:ext cx="4994442" cy="24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Attraverso </a:t>
            </a:r>
            <a:r>
              <a:rPr lang="it-IT" dirty="0" err="1"/>
              <a:t>photoshop</a:t>
            </a:r>
            <a:r>
              <a:rPr lang="it-IT" dirty="0"/>
              <a:t> o illustrator, individuare </a:t>
            </a:r>
            <a:r>
              <a:rPr lang="it-IT" b="1" dirty="0" err="1"/>
              <a:t>macroaree</a:t>
            </a:r>
            <a:r>
              <a:rPr lang="it-IT" dirty="0"/>
              <a:t> e </a:t>
            </a:r>
            <a:r>
              <a:rPr lang="it-IT" b="1" dirty="0" err="1"/>
              <a:t>microaree</a:t>
            </a:r>
            <a:r>
              <a:rPr lang="it-IT" dirty="0"/>
              <a:t> dell’homepage </a:t>
            </a:r>
            <a:r>
              <a:rPr lang="it-IT" dirty="0" smtClean="0"/>
              <a:t> dei </a:t>
            </a:r>
            <a:r>
              <a:rPr lang="it-IT" dirty="0"/>
              <a:t>seguenti siti, </a:t>
            </a:r>
            <a:r>
              <a:rPr lang="it-IT" dirty="0" smtClean="0"/>
              <a:t>tracciandole </a:t>
            </a:r>
            <a:r>
              <a:rPr lang="it-IT" dirty="0"/>
              <a:t>con dei rettangoli colorati</a:t>
            </a:r>
          </a:p>
          <a:p>
            <a:r>
              <a:rPr lang="it-IT" dirty="0" smtClean="0">
                <a:hlinkClick r:id="rId2"/>
              </a:rPr>
              <a:t>http</a:t>
            </a:r>
            <a:r>
              <a:rPr lang="it-IT" dirty="0">
                <a:hlinkClick r:id="rId2"/>
              </a:rPr>
              <a:t>://www.comune.crevalcore.bo.it/main/main.asp</a:t>
            </a:r>
            <a:endParaRPr lang="it-IT" dirty="0"/>
          </a:p>
          <a:p>
            <a:r>
              <a:rPr lang="it-IT" dirty="0">
                <a:hlinkClick r:id="rId3"/>
              </a:rPr>
              <a:t>https://www.comune.viterbo.it/viterbo/?server=1</a:t>
            </a:r>
            <a:endParaRPr lang="it-IT" dirty="0"/>
          </a:p>
          <a:p>
            <a:r>
              <a:rPr lang="it-IT" dirty="0">
                <a:hlinkClick r:id="rId4"/>
              </a:rPr>
              <a:t>http://www.comune.bologna.it/poliziamunicipale</a:t>
            </a:r>
            <a:r>
              <a:rPr lang="it-IT" dirty="0" smtClean="0">
                <a:hlinkClick r:id="rId4"/>
              </a:rPr>
              <a:t>/</a:t>
            </a:r>
            <a:endParaRPr lang="it-IT" dirty="0" smtClean="0">
              <a:hlinkClick r:id="rId5"/>
            </a:endParaRPr>
          </a:p>
          <a:p>
            <a:r>
              <a:rPr lang="it-IT" dirty="0" smtClean="0">
                <a:hlinkClick r:id="rId5"/>
              </a:rPr>
              <a:t>http</a:t>
            </a:r>
            <a:r>
              <a:rPr lang="it-IT" dirty="0">
                <a:hlinkClick r:id="rId5"/>
              </a:rPr>
              <a:t>://www.comune.bologna.it</a:t>
            </a:r>
            <a:r>
              <a:rPr lang="it-IT" dirty="0" smtClean="0">
                <a:hlinkClick r:id="rId5"/>
              </a:rPr>
              <a:t>/</a:t>
            </a:r>
            <a:endParaRPr lang="it-IT" dirty="0" smtClean="0"/>
          </a:p>
          <a:p>
            <a:r>
              <a:rPr lang="it-IT" dirty="0">
                <a:hlinkClick r:id="rId6"/>
              </a:rPr>
              <a:t>http://www.comune.modena.it</a:t>
            </a:r>
            <a:r>
              <a:rPr lang="it-IT" dirty="0" smtClean="0">
                <a:hlinkClick r:id="rId6"/>
              </a:rPr>
              <a:t>/</a:t>
            </a:r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Esercizio 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42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dirty="0" smtClean="0"/>
              <a:t>Giorno 3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Introduzione a CSS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 selettori CSS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Pseudoclassi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 colori in CSS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Le unità di misura in CSS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Le principali proprietà CSS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Il layout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 smtClean="0"/>
              <a:t>Flexbox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05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Attraverso </a:t>
            </a:r>
            <a:r>
              <a:rPr lang="it-IT" dirty="0" err="1" smtClean="0"/>
              <a:t>Balsamiq</a:t>
            </a:r>
            <a:r>
              <a:rPr lang="it-IT" dirty="0" smtClean="0"/>
              <a:t> </a:t>
            </a:r>
            <a:r>
              <a:rPr lang="it-IT" dirty="0" err="1" smtClean="0"/>
              <a:t>Mockup</a:t>
            </a:r>
            <a:r>
              <a:rPr lang="it-IT" dirty="0" smtClean="0"/>
              <a:t> disegnare la versione responsive per </a:t>
            </a:r>
            <a:r>
              <a:rPr lang="it-IT" dirty="0" err="1" smtClean="0"/>
              <a:t>tablet</a:t>
            </a:r>
            <a:r>
              <a:rPr lang="it-IT" dirty="0" smtClean="0"/>
              <a:t> e </a:t>
            </a:r>
            <a:r>
              <a:rPr lang="it-IT" dirty="0" err="1" smtClean="0"/>
              <a:t>smartphone</a:t>
            </a:r>
            <a:r>
              <a:rPr lang="it-IT" dirty="0" smtClean="0"/>
              <a:t> dell’homepage dei seguenti siti:</a:t>
            </a:r>
          </a:p>
          <a:p>
            <a:r>
              <a:rPr lang="it-IT" dirty="0">
                <a:hlinkClick r:id="rId2"/>
              </a:rPr>
              <a:t>http://www.comune.crevalcore.bo.it/main/main.asp</a:t>
            </a:r>
            <a:endParaRPr lang="it-IT" dirty="0"/>
          </a:p>
          <a:p>
            <a:r>
              <a:rPr lang="it-IT" dirty="0">
                <a:hlinkClick r:id="rId3"/>
              </a:rPr>
              <a:t>https://www.comune.viterbo.it/viterbo/?server=1</a:t>
            </a:r>
            <a:endParaRPr lang="it-IT" dirty="0"/>
          </a:p>
          <a:p>
            <a:r>
              <a:rPr lang="it-IT" dirty="0">
                <a:hlinkClick r:id="rId4"/>
              </a:rPr>
              <a:t>http://www.comune.bologna.it/poliziamunicipale</a:t>
            </a:r>
            <a:r>
              <a:rPr lang="it-IT" dirty="0" smtClean="0">
                <a:hlinkClick r:id="rId4"/>
              </a:rPr>
              <a:t>/</a:t>
            </a:r>
            <a:endParaRPr lang="it-IT" dirty="0" smtClean="0">
              <a:hlinkClick r:id="rId5"/>
            </a:endParaRPr>
          </a:p>
          <a:p>
            <a:r>
              <a:rPr lang="it-IT" dirty="0" smtClean="0">
                <a:hlinkClick r:id="rId5"/>
              </a:rPr>
              <a:t>http</a:t>
            </a:r>
            <a:r>
              <a:rPr lang="it-IT" dirty="0">
                <a:hlinkClick r:id="rId5"/>
              </a:rPr>
              <a:t>://www.comune.bologna.it</a:t>
            </a:r>
            <a:r>
              <a:rPr lang="it-IT" dirty="0" smtClean="0">
                <a:hlinkClick r:id="rId5"/>
              </a:rPr>
              <a:t>/</a:t>
            </a:r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Esercizio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76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Attraverso </a:t>
            </a:r>
            <a:r>
              <a:rPr lang="it-IT" dirty="0" err="1" smtClean="0"/>
              <a:t>Balsamiq</a:t>
            </a:r>
            <a:r>
              <a:rPr lang="it-IT" dirty="0" smtClean="0"/>
              <a:t> </a:t>
            </a:r>
            <a:r>
              <a:rPr lang="it-IT" dirty="0" err="1" smtClean="0"/>
              <a:t>Mockup</a:t>
            </a:r>
            <a:r>
              <a:rPr lang="it-IT" dirty="0" smtClean="0"/>
              <a:t> progettare </a:t>
            </a:r>
            <a:r>
              <a:rPr lang="it-IT" dirty="0"/>
              <a:t>il layout di un sito web completo per desktop, </a:t>
            </a:r>
            <a:r>
              <a:rPr lang="it-IT" dirty="0" err="1"/>
              <a:t>tablet</a:t>
            </a:r>
            <a:r>
              <a:rPr lang="it-IT" dirty="0"/>
              <a:t> e </a:t>
            </a:r>
            <a:r>
              <a:rPr lang="it-IT" dirty="0" err="1"/>
              <a:t>smartphone</a:t>
            </a:r>
            <a:r>
              <a:rPr lang="it-IT" dirty="0"/>
              <a:t>. </a:t>
            </a:r>
            <a:endParaRPr lang="it-IT" dirty="0" smtClean="0"/>
          </a:p>
          <a:p>
            <a:r>
              <a:rPr lang="it-IT" dirty="0" smtClean="0"/>
              <a:t>Costituito </a:t>
            </a:r>
            <a:r>
              <a:rPr lang="it-IT" dirty="0"/>
              <a:t>da: Home – Chi Siamo – News (lista e dettaglio) – Gallery (foto e video) – Contatti (</a:t>
            </a:r>
            <a:r>
              <a:rPr lang="it-IT" dirty="0" err="1"/>
              <a:t>form</a:t>
            </a:r>
            <a:r>
              <a:rPr lang="it-IT" dirty="0"/>
              <a:t> e mappa</a:t>
            </a:r>
            <a:r>
              <a:rPr lang="it-IT" dirty="0" smtClean="0"/>
              <a:t>).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Esercizio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153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Material</a:t>
            </a:r>
            <a:r>
              <a:rPr lang="it-IT" smtClean="0"/>
              <a:t> Design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Carmine </a:t>
            </a:r>
            <a:r>
              <a:rPr lang="it-IT" dirty="0" err="1" smtClean="0"/>
              <a:t>alfano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720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097280" y="1568949"/>
            <a:ext cx="7122049" cy="3724410"/>
          </a:xfrm>
        </p:spPr>
        <p:txBody>
          <a:bodyPr>
            <a:normAutofit/>
          </a:bodyPr>
          <a:lstStyle/>
          <a:p>
            <a:r>
              <a:rPr lang="it-IT" sz="2400" dirty="0"/>
              <a:t>Il </a:t>
            </a:r>
            <a:r>
              <a:rPr lang="it-IT" sz="2400" dirty="0" err="1"/>
              <a:t>material</a:t>
            </a:r>
            <a:r>
              <a:rPr lang="it-IT" sz="2400" dirty="0"/>
              <a:t> design nasce </a:t>
            </a:r>
            <a:r>
              <a:rPr lang="it-IT" sz="2400" dirty="0" smtClean="0"/>
              <a:t>in </a:t>
            </a:r>
            <a:r>
              <a:rPr lang="it-IT" sz="2400" dirty="0"/>
              <a:t>contrapposizione e allo stesso tempo come sintesi tra il </a:t>
            </a:r>
            <a:r>
              <a:rPr lang="it-IT" sz="2400" dirty="0" err="1"/>
              <a:t>Flat</a:t>
            </a:r>
            <a:r>
              <a:rPr lang="it-IT" sz="2400" dirty="0"/>
              <a:t> Design o Metro Style di Microsoft e lo </a:t>
            </a:r>
            <a:r>
              <a:rPr lang="it-IT" sz="2400" dirty="0" err="1"/>
              <a:t>Scheumorfismo</a:t>
            </a:r>
            <a:r>
              <a:rPr lang="it-IT" sz="2400" dirty="0"/>
              <a:t> dei primi </a:t>
            </a:r>
            <a:r>
              <a:rPr lang="it-IT" sz="2400" dirty="0" err="1"/>
              <a:t>iPhone</a:t>
            </a:r>
            <a:r>
              <a:rPr lang="it-IT" sz="2400" dirty="0"/>
              <a:t> della Apple. 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Material</a:t>
            </a:r>
            <a:r>
              <a:rPr lang="it-IT" dirty="0" smtClean="0"/>
              <a:t> design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48" y="3217915"/>
            <a:ext cx="5146766" cy="289505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3"/>
          <a:stretch/>
        </p:blipFill>
        <p:spPr>
          <a:xfrm>
            <a:off x="8219329" y="1568949"/>
            <a:ext cx="3693588" cy="44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8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1097279" y="1643545"/>
            <a:ext cx="10298853" cy="1507869"/>
          </a:xfrm>
        </p:spPr>
        <p:txBody>
          <a:bodyPr>
            <a:normAutofit/>
          </a:bodyPr>
          <a:lstStyle/>
          <a:p>
            <a:r>
              <a:rPr lang="it-IT" sz="2400" dirty="0"/>
              <a:t>Il </a:t>
            </a:r>
            <a:r>
              <a:rPr lang="it-IT" sz="2400" dirty="0" err="1"/>
              <a:t>material</a:t>
            </a:r>
            <a:r>
              <a:rPr lang="it-IT" sz="2400" dirty="0"/>
              <a:t> design è uno stile, un codice, </a:t>
            </a:r>
            <a:r>
              <a:rPr lang="it-IT" sz="2400" b="1" dirty="0"/>
              <a:t>un linguaggio di design</a:t>
            </a:r>
            <a:r>
              <a:rPr lang="it-IT" sz="2400" dirty="0"/>
              <a:t>. </a:t>
            </a:r>
            <a:r>
              <a:rPr lang="it-IT" sz="2400" dirty="0" smtClean="0"/>
              <a:t/>
            </a:r>
            <a:br>
              <a:rPr lang="it-IT" sz="2400" dirty="0" smtClean="0"/>
            </a:br>
            <a:r>
              <a:rPr lang="it-IT" sz="2400" dirty="0" smtClean="0"/>
              <a:t>È </a:t>
            </a:r>
            <a:r>
              <a:rPr lang="it-IT" sz="2400" dirty="0"/>
              <a:t>lo stile con cui Google ha deciso di rinnovare tutti i suoi prodotti e sotto il quale gestirli tutti quanti allo stesso modo, con gli stessi principi di esteriorità grafica</a:t>
            </a:r>
            <a:r>
              <a:rPr lang="it-IT" sz="2400" dirty="0" smtClean="0"/>
              <a:t>.</a:t>
            </a:r>
            <a:endParaRPr lang="it-IT" sz="2400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Material</a:t>
            </a:r>
            <a:r>
              <a:rPr lang="it-IT" dirty="0" smtClean="0"/>
              <a:t> design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09" y="3151414"/>
            <a:ext cx="7019798" cy="30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63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1" r="27880" b="-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Il material design si pone come obbiettivo quello di fare in modo che le interfacce grafiche si comportino come i </a:t>
            </a:r>
            <a:r>
              <a:rPr lang="en-US" b="1" dirty="0"/>
              <a:t>materiali reali</a:t>
            </a:r>
            <a:r>
              <a:rPr lang="en-US" dirty="0"/>
              <a:t>, come gli oggetti. Ma il comportarsi come i materiali esistenti non vuol dire imitarne in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b="1" dirty="0" smtClean="0"/>
              <a:t>kitsch</a:t>
            </a:r>
            <a:r>
              <a:rPr lang="en-US" dirty="0" smtClean="0"/>
              <a:t> </a:t>
            </a:r>
            <a:r>
              <a:rPr lang="en-US" dirty="0"/>
              <a:t>le </a:t>
            </a:r>
            <a:r>
              <a:rPr lang="en-US" b="1" dirty="0"/>
              <a:t>texture</a:t>
            </a:r>
            <a:r>
              <a:rPr lang="en-US" dirty="0"/>
              <a:t> o le superfici come fa </a:t>
            </a:r>
            <a:r>
              <a:rPr lang="en-US" dirty="0" smtClean="0"/>
              <a:t>lo </a:t>
            </a:r>
            <a:r>
              <a:rPr lang="en-US" b="1" dirty="0" err="1" smtClean="0"/>
              <a:t>scheumorfismo</a:t>
            </a:r>
            <a:r>
              <a:rPr lang="en-US" dirty="0"/>
              <a:t>, vuol dire avere la </a:t>
            </a:r>
            <a:r>
              <a:rPr lang="en-US" b="1" dirty="0"/>
              <a:t>capacità di adeguarsi</a:t>
            </a:r>
            <a:r>
              <a:rPr lang="en-US" dirty="0"/>
              <a:t> alle varie situazioni.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Material design</a:t>
            </a:r>
          </a:p>
        </p:txBody>
      </p:sp>
    </p:spTree>
    <p:extLst>
      <p:ext uri="{BB962C8B-B14F-4D97-AF65-F5344CB8AC3E}">
        <p14:creationId xmlns:p14="http://schemas.microsoft.com/office/powerpoint/2010/main" val="7944583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556953" y="1828800"/>
            <a:ext cx="5552902" cy="4040294"/>
          </a:xfrm>
        </p:spPr>
        <p:txBody>
          <a:bodyPr/>
          <a:lstStyle/>
          <a:p>
            <a:r>
              <a:rPr lang="it-IT" b="1" dirty="0" err="1" smtClean="0"/>
              <a:t>Matìas</a:t>
            </a:r>
            <a:r>
              <a:rPr lang="it-IT" dirty="0" smtClean="0"/>
              <a:t> </a:t>
            </a:r>
            <a:r>
              <a:rPr lang="it-IT" b="1" dirty="0" err="1"/>
              <a:t>Duarte</a:t>
            </a:r>
            <a:r>
              <a:rPr lang="it-IT" dirty="0"/>
              <a:t>, il designer che ha gestito tutto questo processo creativo </a:t>
            </a:r>
            <a:r>
              <a:rPr lang="it-IT" dirty="0" smtClean="0"/>
              <a:t>ha </a:t>
            </a:r>
            <a:r>
              <a:rPr lang="it-IT" dirty="0"/>
              <a:t>spiegato che</a:t>
            </a:r>
            <a:r>
              <a:rPr lang="it-IT" dirty="0" smtClean="0"/>
              <a:t>:</a:t>
            </a:r>
          </a:p>
          <a:p>
            <a:r>
              <a:rPr lang="it-IT" dirty="0" smtClean="0"/>
              <a:t>“Proprio </a:t>
            </a:r>
            <a:r>
              <a:rPr lang="it-IT" dirty="0"/>
              <a:t>come la carta, il nostro materiale digitale si può espandere o restringere riformandosi in modo intelligente. I materiali hanno superfici fisiche e bordi. Cose come ombre e cuciture forniscono il significato di </a:t>
            </a:r>
            <a:r>
              <a:rPr lang="it-IT" dirty="0" smtClean="0"/>
              <a:t>quello </a:t>
            </a:r>
            <a:r>
              <a:rPr lang="it-IT" dirty="0"/>
              <a:t>che tocchi</a:t>
            </a:r>
            <a:r>
              <a:rPr lang="it-IT" dirty="0" smtClean="0"/>
              <a:t>.”</a:t>
            </a:r>
          </a:p>
          <a:p>
            <a:r>
              <a:rPr lang="it-IT" b="1" dirty="0" smtClean="0"/>
              <a:t>Per spiegare meglio questo concetto è stato realizzato un video:</a:t>
            </a:r>
          </a:p>
          <a:p>
            <a:r>
              <a:rPr lang="it-IT" dirty="0">
                <a:hlinkClick r:id="rId2"/>
              </a:rPr>
              <a:t>https://youtu.be/Q8TXgCzxEnw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Material</a:t>
            </a:r>
            <a:r>
              <a:rPr lang="it-IT" dirty="0" smtClean="0"/>
              <a:t> design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6" r="3859"/>
          <a:stretch/>
        </p:blipFill>
        <p:spPr>
          <a:xfrm>
            <a:off x="6541193" y="1828800"/>
            <a:ext cx="538921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59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Le caratteristiche del </a:t>
            </a:r>
            <a:r>
              <a:rPr lang="it-IT" dirty="0" err="1" smtClean="0"/>
              <a:t>Material</a:t>
            </a:r>
            <a:r>
              <a:rPr lang="it-IT" smtClean="0"/>
              <a:t> Design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600" b="1" dirty="0"/>
              <a:t>1. Le superfici tattili (quantum </a:t>
            </a:r>
            <a:r>
              <a:rPr lang="it-IT" sz="2600" b="1" dirty="0" err="1"/>
              <a:t>paper</a:t>
            </a:r>
            <a:r>
              <a:rPr lang="it-IT" sz="2600" b="1" dirty="0" smtClean="0"/>
              <a:t>) </a:t>
            </a:r>
            <a:r>
              <a:rPr lang="it-IT" sz="2600" b="1" dirty="0"/>
              <a:t/>
            </a:r>
            <a:br>
              <a:rPr lang="it-IT" sz="2600" b="1" dirty="0"/>
            </a:br>
            <a:r>
              <a:rPr lang="it-IT" sz="2600" b="1" dirty="0"/>
              <a:t>2. Le animazioni </a:t>
            </a:r>
            <a:r>
              <a:rPr lang="it-IT" sz="2600" b="1" dirty="0" smtClean="0"/>
              <a:t>intelligenti</a:t>
            </a:r>
            <a:br>
              <a:rPr lang="it-IT" sz="2600" b="1" dirty="0" smtClean="0"/>
            </a:br>
            <a:r>
              <a:rPr lang="en-US" sz="2600" b="1" dirty="0" smtClean="0"/>
              <a:t>3</a:t>
            </a:r>
            <a:r>
              <a:rPr lang="en-US" sz="2600" b="1" dirty="0"/>
              <a:t>. </a:t>
            </a:r>
            <a:r>
              <a:rPr lang="en-US" sz="2600" b="1" dirty="0" err="1" smtClean="0"/>
              <a:t>L’adattabilità</a:t>
            </a:r>
            <a:r>
              <a:rPr lang="en-US" sz="2600" b="1" dirty="0" smtClean="0"/>
              <a:t/>
            </a:r>
            <a:br>
              <a:rPr lang="en-US" sz="2600" b="1" dirty="0" smtClean="0"/>
            </a:br>
            <a:r>
              <a:rPr lang="en-US" sz="2600" b="1" dirty="0" smtClean="0"/>
              <a:t>4</a:t>
            </a:r>
            <a:r>
              <a:rPr lang="en-US" sz="2600" b="1" dirty="0"/>
              <a:t>. </a:t>
            </a:r>
            <a:r>
              <a:rPr lang="en-US" sz="2600" b="1" dirty="0" err="1"/>
              <a:t>Inchiostro</a:t>
            </a:r>
            <a:r>
              <a:rPr lang="en-US" sz="2600" b="1" dirty="0"/>
              <a:t> </a:t>
            </a:r>
            <a:r>
              <a:rPr lang="en-US" sz="2600" b="1" dirty="0" err="1" smtClean="0"/>
              <a:t>digitale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2923042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Le caratteristiche del </a:t>
            </a:r>
            <a:r>
              <a:rPr lang="it-IT" dirty="0" err="1" smtClean="0"/>
              <a:t>Material</a:t>
            </a:r>
            <a:r>
              <a:rPr lang="it-IT" dirty="0" smtClean="0"/>
              <a:t> Design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1097280" y="2144684"/>
            <a:ext cx="5206538" cy="3724410"/>
          </a:xfrm>
        </p:spPr>
        <p:txBody>
          <a:bodyPr/>
          <a:lstStyle/>
          <a:p>
            <a:r>
              <a:rPr lang="it-IT" b="1" dirty="0"/>
              <a:t>1. Le superfici tattili (quantum </a:t>
            </a:r>
            <a:r>
              <a:rPr lang="it-IT" b="1" dirty="0" err="1"/>
              <a:t>paper</a:t>
            </a:r>
            <a:r>
              <a:rPr lang="it-IT" b="1" dirty="0" smtClean="0"/>
              <a:t>) </a:t>
            </a:r>
          </a:p>
          <a:p>
            <a:r>
              <a:rPr lang="it-IT" dirty="0" smtClean="0"/>
              <a:t>La </a:t>
            </a:r>
            <a:r>
              <a:rPr lang="it-IT" dirty="0"/>
              <a:t>prima caratteristica fondamentale del </a:t>
            </a:r>
            <a:r>
              <a:rPr lang="it-IT" dirty="0" err="1"/>
              <a:t>material</a:t>
            </a:r>
            <a:r>
              <a:rPr lang="it-IT" dirty="0"/>
              <a:t> design è l’utilizzo delle superfici digitali o </a:t>
            </a:r>
            <a:r>
              <a:rPr lang="it-IT" b="1" dirty="0"/>
              <a:t>quantum </a:t>
            </a:r>
            <a:r>
              <a:rPr lang="it-IT" b="1" dirty="0" err="1"/>
              <a:t>paper</a:t>
            </a:r>
            <a:r>
              <a:rPr lang="it-IT" dirty="0"/>
              <a:t>. </a:t>
            </a:r>
            <a:endParaRPr lang="it-IT" dirty="0" smtClean="0"/>
          </a:p>
          <a:p>
            <a:r>
              <a:rPr lang="it-IT" dirty="0" smtClean="0"/>
              <a:t>In </a:t>
            </a:r>
            <a:r>
              <a:rPr lang="it-IT" dirty="0"/>
              <a:t>pratica ogni elemento di un’interfaccia grafica diventa una superficie reale e tangibile, toccabile</a:t>
            </a:r>
            <a:r>
              <a:rPr lang="it-IT" dirty="0" smtClean="0"/>
              <a:t>. Tutte </a:t>
            </a:r>
            <a:r>
              <a:rPr lang="it-IT" dirty="0"/>
              <a:t>le superfici sono dallo spessore di </a:t>
            </a:r>
            <a:r>
              <a:rPr lang="it-IT" b="1" dirty="0"/>
              <a:t>1 dpi (dot per </a:t>
            </a:r>
            <a:r>
              <a:rPr lang="it-IT" b="1" dirty="0" err="1"/>
              <a:t>inch</a:t>
            </a:r>
            <a:r>
              <a:rPr lang="it-IT" b="1" dirty="0"/>
              <a:t>, la misura minima nella grafica digitale). </a:t>
            </a:r>
            <a:endParaRPr lang="it-IT" b="1" dirty="0" smtClean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27" y="1579418"/>
            <a:ext cx="4100945" cy="41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78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8" r="-2" b="-2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Le caratteristiche del Material design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492371" y="2653800"/>
            <a:ext cx="3248356" cy="3335519"/>
          </a:xfrm>
        </p:spPr>
        <p:txBody>
          <a:bodyPr vert="horz" lIns="0" tIns="45720" rIns="0" bIns="4572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rgbClr val="FFFFFF"/>
                </a:solidFill>
              </a:rPr>
              <a:t>1. Le </a:t>
            </a:r>
            <a:r>
              <a:rPr lang="en-US" sz="1600" b="1" dirty="0" err="1">
                <a:solidFill>
                  <a:srgbClr val="FFFFFF"/>
                </a:solidFill>
              </a:rPr>
              <a:t>superfici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tattili</a:t>
            </a:r>
            <a:r>
              <a:rPr lang="en-US" sz="1600" b="1" dirty="0">
                <a:solidFill>
                  <a:srgbClr val="FFFFFF"/>
                </a:solidFill>
              </a:rPr>
              <a:t> (quantum paper) </a:t>
            </a:r>
          </a:p>
          <a:p>
            <a:pPr>
              <a:buClr>
                <a:schemeClr val="accent1"/>
              </a:buClr>
            </a:pPr>
            <a:r>
              <a:rPr lang="en-US" sz="1600" dirty="0" err="1">
                <a:solidFill>
                  <a:srgbClr val="FFFFFF"/>
                </a:solidFill>
              </a:rPr>
              <a:t>Dall’utilizzo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dello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spessore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unitario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deriva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anche</a:t>
            </a:r>
            <a:r>
              <a:rPr lang="en-US" sz="1600" dirty="0">
                <a:solidFill>
                  <a:srgbClr val="FFFFFF"/>
                </a:solidFill>
              </a:rPr>
              <a:t> la </a:t>
            </a:r>
            <a:r>
              <a:rPr lang="en-US" sz="1600" dirty="0" err="1">
                <a:solidFill>
                  <a:srgbClr val="FFFFFF"/>
                </a:solidFill>
              </a:rPr>
              <a:t>definizione</a:t>
            </a:r>
            <a:r>
              <a:rPr lang="en-US" sz="1600" dirty="0">
                <a:solidFill>
                  <a:srgbClr val="FFFFFF"/>
                </a:solidFill>
              </a:rPr>
              <a:t> di quantum paper, </a:t>
            </a:r>
            <a:r>
              <a:rPr lang="en-US" sz="1600" dirty="0" err="1">
                <a:solidFill>
                  <a:srgbClr val="FFFFFF"/>
                </a:solidFill>
              </a:rPr>
              <a:t>infatti</a:t>
            </a:r>
            <a:r>
              <a:rPr lang="en-US" sz="1600" dirty="0">
                <a:solidFill>
                  <a:srgbClr val="FFFFFF"/>
                </a:solidFill>
              </a:rPr>
              <a:t> la </a:t>
            </a:r>
            <a:r>
              <a:rPr lang="en-US" sz="1600" dirty="0" err="1">
                <a:solidFill>
                  <a:srgbClr val="FFFFFF"/>
                </a:solidFill>
              </a:rPr>
              <a:t>parola</a:t>
            </a:r>
            <a:r>
              <a:rPr lang="en-US" sz="1600" dirty="0">
                <a:solidFill>
                  <a:srgbClr val="FFFFFF"/>
                </a:solidFill>
              </a:rPr>
              <a:t> “</a:t>
            </a:r>
            <a:r>
              <a:rPr lang="en-US" sz="1600" dirty="0" err="1">
                <a:solidFill>
                  <a:srgbClr val="FFFFFF"/>
                </a:solidFill>
              </a:rPr>
              <a:t>quanto</a:t>
            </a:r>
            <a:r>
              <a:rPr lang="en-US" sz="1600" dirty="0">
                <a:solidFill>
                  <a:srgbClr val="FFFFFF"/>
                </a:solidFill>
              </a:rPr>
              <a:t>” in </a:t>
            </a:r>
            <a:r>
              <a:rPr lang="en-US" sz="1600" dirty="0" err="1">
                <a:solidFill>
                  <a:srgbClr val="FFFFFF"/>
                </a:solidFill>
              </a:rPr>
              <a:t>meccanica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quantistica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sta</a:t>
            </a:r>
            <a:r>
              <a:rPr lang="en-US" sz="1600" dirty="0">
                <a:solidFill>
                  <a:srgbClr val="FFFFFF"/>
                </a:solidFill>
              </a:rPr>
              <a:t> a </a:t>
            </a:r>
            <a:r>
              <a:rPr lang="en-US" sz="1600" dirty="0" err="1">
                <a:solidFill>
                  <a:srgbClr val="FFFFFF"/>
                </a:solidFill>
              </a:rPr>
              <a:t>rappresentare</a:t>
            </a:r>
            <a:r>
              <a:rPr lang="en-US" sz="1600" dirty="0">
                <a:solidFill>
                  <a:srgbClr val="FFFFFF"/>
                </a:solidFill>
              </a:rPr>
              <a:t> un </a:t>
            </a:r>
            <a:r>
              <a:rPr lang="en-US" sz="1600" dirty="0" err="1">
                <a:solidFill>
                  <a:srgbClr val="FFFFFF"/>
                </a:solidFill>
              </a:rPr>
              <a:t>unità</a:t>
            </a:r>
            <a:r>
              <a:rPr lang="en-US" sz="1600" dirty="0">
                <a:solidFill>
                  <a:srgbClr val="FFFFFF"/>
                </a:solidFill>
              </a:rPr>
              <a:t> minima </a:t>
            </a:r>
            <a:r>
              <a:rPr lang="en-US" sz="1600" dirty="0" err="1">
                <a:solidFill>
                  <a:srgbClr val="FFFFFF"/>
                </a:solidFill>
              </a:rPr>
              <a:t>ed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indivisibile</a:t>
            </a:r>
            <a:r>
              <a:rPr lang="en-US" sz="1600" dirty="0" smtClean="0">
                <a:solidFill>
                  <a:srgbClr val="FFFFFF"/>
                </a:solidFill>
              </a:rPr>
              <a:t>. </a:t>
            </a:r>
            <a:r>
              <a:rPr lang="en-US" sz="1600" dirty="0" err="1" smtClean="0">
                <a:solidFill>
                  <a:srgbClr val="FFFFFF"/>
                </a:solidFill>
              </a:rPr>
              <a:t>Gli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elementi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così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facendo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acquisiscono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delle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ombre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realistiche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perché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sono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strutturati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modo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gerarchico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uno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sopra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l’altro</a:t>
            </a:r>
            <a:r>
              <a:rPr lang="en-US" sz="1600" dirty="0">
                <a:solidFill>
                  <a:srgbClr val="FFFFFF"/>
                </a:solidFill>
              </a:rPr>
              <a:t>. </a:t>
            </a:r>
            <a:r>
              <a:rPr lang="en-US" sz="1600" dirty="0" err="1">
                <a:solidFill>
                  <a:srgbClr val="FFFFFF"/>
                </a:solidFill>
              </a:rPr>
              <a:t>Quest’immagine</a:t>
            </a:r>
            <a:r>
              <a:rPr lang="en-US" sz="1600" dirty="0">
                <a:solidFill>
                  <a:srgbClr val="FFFFFF"/>
                </a:solidFill>
              </a:rPr>
              <a:t> fa </a:t>
            </a:r>
            <a:r>
              <a:rPr lang="en-US" sz="1600" dirty="0" err="1">
                <a:solidFill>
                  <a:srgbClr val="FFFFFF"/>
                </a:solidFill>
              </a:rPr>
              <a:t>comprendere</a:t>
            </a:r>
            <a:r>
              <a:rPr lang="en-US" sz="1600" dirty="0">
                <a:solidFill>
                  <a:srgbClr val="FFFFFF"/>
                </a:solidFill>
              </a:rPr>
              <a:t> per bene la </a:t>
            </a:r>
            <a:r>
              <a:rPr lang="en-US" sz="1600" dirty="0" err="1">
                <a:solidFill>
                  <a:srgbClr val="FFFFFF"/>
                </a:solidFill>
              </a:rPr>
              <a:t>gerarchia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degli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elementi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un’interfaccia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grafica</a:t>
            </a:r>
            <a:r>
              <a:rPr lang="en-US" sz="1600" dirty="0">
                <a:solidFill>
                  <a:srgbClr val="FFFFFF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4042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dirty="0" smtClean="0"/>
              <a:t>Giorno 4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Design responsivo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Le media </a:t>
            </a:r>
            <a:r>
              <a:rPr lang="it-IT" dirty="0" err="1"/>
              <a:t>query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Il </a:t>
            </a:r>
            <a:r>
              <a:rPr lang="it-IT" dirty="0" err="1"/>
              <a:t>viewport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 sistemi a griglia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Immagini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Video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Strumenti di sviluppo e test</a:t>
            </a:r>
          </a:p>
        </p:txBody>
      </p:sp>
    </p:spTree>
    <p:extLst>
      <p:ext uri="{BB962C8B-B14F-4D97-AF65-F5344CB8AC3E}">
        <p14:creationId xmlns:p14="http://schemas.microsoft.com/office/powerpoint/2010/main" val="5835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31273" y="2144684"/>
            <a:ext cx="4613563" cy="3724410"/>
          </a:xfrm>
        </p:spPr>
        <p:txBody>
          <a:bodyPr/>
          <a:lstStyle/>
          <a:p>
            <a:r>
              <a:rPr lang="it-IT" dirty="0"/>
              <a:t>Sostanzialmente la </a:t>
            </a:r>
            <a:r>
              <a:rPr lang="it-IT" b="1" dirty="0"/>
              <a:t>suddivisione in livelli</a:t>
            </a:r>
            <a:r>
              <a:rPr lang="it-IT" dirty="0"/>
              <a:t> delle superfici digitali </a:t>
            </a:r>
            <a:r>
              <a:rPr lang="it-IT" b="1" dirty="0"/>
              <a:t>migliora l’esperienza utente</a:t>
            </a:r>
            <a:r>
              <a:rPr lang="it-IT" dirty="0"/>
              <a:t> e fa focalizzare la sua attenzione sugli elementi importanti della pagina come appunto i pulsanti o i menu di navigazione</a:t>
            </a:r>
            <a:r>
              <a:rPr lang="it-IT" dirty="0" smtClean="0"/>
              <a:t>. E </a:t>
            </a:r>
            <a:r>
              <a:rPr lang="it-IT" dirty="0"/>
              <a:t>questa è una differenza fondamentale con il </a:t>
            </a:r>
            <a:r>
              <a:rPr lang="it-IT" b="1" dirty="0" err="1"/>
              <a:t>flat</a:t>
            </a:r>
            <a:r>
              <a:rPr lang="it-IT" b="1" dirty="0"/>
              <a:t> design che, come dice il nome stesso (</a:t>
            </a:r>
            <a:r>
              <a:rPr lang="it-IT" b="1" dirty="0" err="1"/>
              <a:t>flat</a:t>
            </a:r>
            <a:r>
              <a:rPr lang="it-IT" b="1" dirty="0"/>
              <a:t> vuol dire piatto), punta ad appiattire tutto quanto. </a:t>
            </a:r>
            <a:endParaRPr lang="it-IT" b="1" dirty="0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Le caratteristiche del </a:t>
            </a:r>
            <a:r>
              <a:rPr lang="it-IT" dirty="0" err="1" smtClean="0"/>
              <a:t>Material</a:t>
            </a:r>
            <a:r>
              <a:rPr lang="it-IT" dirty="0" smtClean="0"/>
              <a:t> Design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77" y="2022762"/>
            <a:ext cx="6075849" cy="34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92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14" b="1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</a:rPr>
              <a:t>Il material design </a:t>
            </a:r>
            <a:r>
              <a:rPr lang="en-US" sz="1500" dirty="0" err="1">
                <a:solidFill>
                  <a:srgbClr val="FFFFFF"/>
                </a:solidFill>
              </a:rPr>
              <a:t>invece</a:t>
            </a:r>
            <a:r>
              <a:rPr lang="en-US" sz="1500" dirty="0">
                <a:solidFill>
                  <a:srgbClr val="FFFFFF"/>
                </a:solidFill>
              </a:rPr>
              <a:t> introduce la </a:t>
            </a:r>
            <a:r>
              <a:rPr lang="en-US" sz="1500" dirty="0" err="1">
                <a:solidFill>
                  <a:srgbClr val="FFFFFF"/>
                </a:solidFill>
              </a:rPr>
              <a:t>profondità</a:t>
            </a:r>
            <a:r>
              <a:rPr lang="en-US" sz="1500" dirty="0">
                <a:solidFill>
                  <a:srgbClr val="FFFFFF"/>
                </a:solidFill>
              </a:rPr>
              <a:t> e la </a:t>
            </a:r>
            <a:r>
              <a:rPr lang="en-US" sz="1500" dirty="0" err="1">
                <a:solidFill>
                  <a:srgbClr val="FFFFFF"/>
                </a:solidFill>
              </a:rPr>
              <a:t>tridimensionalità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delle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superfici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delle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interfacce</a:t>
            </a:r>
            <a:r>
              <a:rPr lang="en-US" sz="1500" dirty="0">
                <a:solidFill>
                  <a:srgbClr val="FFFFFF"/>
                </a:solidFill>
              </a:rPr>
              <a:t>. Ma lo fa </a:t>
            </a:r>
            <a:r>
              <a:rPr lang="en-US" sz="1500" dirty="0" err="1">
                <a:solidFill>
                  <a:srgbClr val="FFFFFF"/>
                </a:solidFill>
              </a:rPr>
              <a:t>rimanendo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comunque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nella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semplicità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delle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linee</a:t>
            </a:r>
            <a:r>
              <a:rPr lang="en-US" sz="1500" dirty="0">
                <a:solidFill>
                  <a:srgbClr val="FFFFFF"/>
                </a:solidFill>
              </a:rPr>
              <a:t> e </a:t>
            </a:r>
            <a:r>
              <a:rPr lang="en-US" sz="1500" dirty="0" err="1">
                <a:solidFill>
                  <a:srgbClr val="FFFFFF"/>
                </a:solidFill>
              </a:rPr>
              <a:t>delle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forme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</a:rPr>
              <a:t>In </a:t>
            </a:r>
            <a:r>
              <a:rPr lang="en-US" sz="1500" dirty="0" err="1">
                <a:solidFill>
                  <a:srgbClr val="FFFFFF"/>
                </a:solidFill>
              </a:rPr>
              <a:t>questa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immagine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viene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mostrata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anche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nel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dettaglio</a:t>
            </a:r>
            <a:r>
              <a:rPr lang="en-US" sz="1500" dirty="0">
                <a:solidFill>
                  <a:srgbClr val="FFFFFF"/>
                </a:solidFill>
              </a:rPr>
              <a:t> la </a:t>
            </a:r>
            <a:r>
              <a:rPr lang="en-US" sz="1500" dirty="0" err="1">
                <a:solidFill>
                  <a:srgbClr val="FFFFFF"/>
                </a:solidFill>
              </a:rPr>
              <a:t>dimensione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unitaria</a:t>
            </a:r>
            <a:r>
              <a:rPr lang="en-US" sz="1500" dirty="0">
                <a:solidFill>
                  <a:srgbClr val="FFFFFF"/>
                </a:solidFill>
              </a:rPr>
              <a:t> di 1 dpi </a:t>
            </a:r>
            <a:r>
              <a:rPr lang="en-US" sz="1500" dirty="0" err="1">
                <a:solidFill>
                  <a:srgbClr val="FFFFFF"/>
                </a:solidFill>
              </a:rPr>
              <a:t>dei</a:t>
            </a:r>
            <a:r>
              <a:rPr lang="en-US" sz="1500" dirty="0">
                <a:solidFill>
                  <a:srgbClr val="FFFFFF"/>
                </a:solidFill>
              </a:rPr>
              <a:t> quantum paper in </a:t>
            </a:r>
            <a:r>
              <a:rPr lang="en-US" sz="1500" dirty="0" err="1">
                <a:solidFill>
                  <a:srgbClr val="FFFFFF"/>
                </a:solidFill>
              </a:rPr>
              <a:t>relazione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all’altezza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totale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della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profondità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dell’intera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 smtClean="0">
                <a:solidFill>
                  <a:srgbClr val="FFFFFF"/>
                </a:solidFill>
              </a:rPr>
              <a:t>interfaccia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Le caratteristiche del Material Design</a:t>
            </a:r>
          </a:p>
        </p:txBody>
      </p:sp>
    </p:spTree>
    <p:extLst>
      <p:ext uri="{BB962C8B-B14F-4D97-AF65-F5344CB8AC3E}">
        <p14:creationId xmlns:p14="http://schemas.microsoft.com/office/powerpoint/2010/main" val="6965456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390699" y="1895302"/>
            <a:ext cx="4749338" cy="3724410"/>
          </a:xfrm>
        </p:spPr>
        <p:txBody>
          <a:bodyPr/>
          <a:lstStyle/>
          <a:p>
            <a:r>
              <a:rPr lang="it-IT" dirty="0"/>
              <a:t>I vari </a:t>
            </a:r>
            <a:r>
              <a:rPr lang="it-IT" b="1" dirty="0"/>
              <a:t>quantum </a:t>
            </a:r>
            <a:r>
              <a:rPr lang="it-IT" b="1" dirty="0" err="1"/>
              <a:t>paper</a:t>
            </a:r>
            <a:r>
              <a:rPr lang="it-IT" dirty="0"/>
              <a:t> </a:t>
            </a:r>
            <a:r>
              <a:rPr lang="it-IT" b="1" dirty="0"/>
              <a:t>vengono quindi posti ad una diversa altezza, </a:t>
            </a:r>
            <a:r>
              <a:rPr lang="it-IT" dirty="0"/>
              <a:t>con conseguente cambiamento dell’ombra generata</a:t>
            </a:r>
            <a:r>
              <a:rPr lang="it-IT" b="1" dirty="0"/>
              <a:t>, a </a:t>
            </a:r>
            <a:r>
              <a:rPr lang="it-IT" dirty="0"/>
              <a:t>seconda della loro </a:t>
            </a:r>
            <a:r>
              <a:rPr lang="it-IT" b="1" dirty="0"/>
              <a:t>importanza nella pagina</a:t>
            </a:r>
            <a:r>
              <a:rPr lang="it-IT" dirty="0"/>
              <a:t>. I </a:t>
            </a:r>
            <a:r>
              <a:rPr lang="it-IT" b="1" dirty="0"/>
              <a:t>pulsanti di navigazione principali</a:t>
            </a:r>
            <a:r>
              <a:rPr lang="it-IT" dirty="0"/>
              <a:t>, ad esempio, vengono posti in </a:t>
            </a:r>
            <a:r>
              <a:rPr lang="it-IT" b="1" dirty="0"/>
              <a:t>primo piano</a:t>
            </a:r>
            <a:r>
              <a:rPr lang="it-IT" dirty="0"/>
              <a:t>, mentre le</a:t>
            </a:r>
            <a:r>
              <a:rPr lang="it-IT" b="1" dirty="0"/>
              <a:t> card</a:t>
            </a:r>
            <a:r>
              <a:rPr lang="it-IT" dirty="0"/>
              <a:t>, cioè </a:t>
            </a:r>
            <a:r>
              <a:rPr lang="it-IT" b="1" dirty="0"/>
              <a:t>le strutture a blocchi primarie dell’interfaccia, vengono poste più basso </a:t>
            </a:r>
            <a:r>
              <a:rPr lang="it-IT" dirty="0"/>
              <a:t>e con un’ombra molto meno consistente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caratteristiche del </a:t>
            </a:r>
            <a:r>
              <a:rPr lang="it-IT" dirty="0" err="1"/>
              <a:t>Material</a:t>
            </a:r>
            <a:r>
              <a:rPr lang="it-IT" dirty="0"/>
              <a:t> Design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27" y="2036618"/>
            <a:ext cx="6289153" cy="30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8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Le caratteristiche del </a:t>
            </a:r>
            <a:r>
              <a:rPr lang="it-IT" dirty="0" err="1" smtClean="0"/>
              <a:t>Material</a:t>
            </a:r>
            <a:r>
              <a:rPr lang="it-IT" dirty="0" smtClean="0"/>
              <a:t> Design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462742" y="2144684"/>
            <a:ext cx="5328458" cy="3724410"/>
          </a:xfrm>
        </p:spPr>
        <p:txBody>
          <a:bodyPr/>
          <a:lstStyle/>
          <a:p>
            <a:pPr fontAlgn="base"/>
            <a:r>
              <a:rPr lang="it-IT" b="1" dirty="0"/>
              <a:t>2. Le animazioni intelligenti</a:t>
            </a:r>
          </a:p>
          <a:p>
            <a:pPr fontAlgn="base"/>
            <a:r>
              <a:rPr lang="it-IT" b="1" dirty="0" smtClean="0"/>
              <a:t>Le interfacce </a:t>
            </a:r>
            <a:r>
              <a:rPr lang="it-IT" b="1" dirty="0"/>
              <a:t>grafiche non </a:t>
            </a:r>
            <a:r>
              <a:rPr lang="it-IT" b="1" dirty="0" smtClean="0"/>
              <a:t>devono essere statiche</a:t>
            </a:r>
            <a:r>
              <a:rPr lang="it-IT" b="1" dirty="0"/>
              <a:t>. </a:t>
            </a:r>
            <a:endParaRPr lang="it-IT" b="1" dirty="0" smtClean="0"/>
          </a:p>
          <a:p>
            <a:pPr fontAlgn="base"/>
            <a:r>
              <a:rPr lang="it-IT" dirty="0" smtClean="0"/>
              <a:t>Le </a:t>
            </a:r>
            <a:r>
              <a:rPr lang="it-IT" b="1" dirty="0" smtClean="0"/>
              <a:t>animazioni</a:t>
            </a:r>
            <a:r>
              <a:rPr lang="it-IT" dirty="0" smtClean="0"/>
              <a:t> </a:t>
            </a:r>
            <a:r>
              <a:rPr lang="it-IT" dirty="0"/>
              <a:t>all’interno di un’interfaccia grafica </a:t>
            </a:r>
            <a:r>
              <a:rPr lang="it-IT" dirty="0" smtClean="0"/>
              <a:t>devono essere </a:t>
            </a:r>
            <a:r>
              <a:rPr lang="it-IT" dirty="0"/>
              <a:t>fortemente </a:t>
            </a:r>
            <a:r>
              <a:rPr lang="it-IT" b="1" dirty="0"/>
              <a:t>sensate e coerenti con l’esperienza dell’utente in quel momento.</a:t>
            </a:r>
            <a:r>
              <a:rPr lang="it-IT" dirty="0"/>
              <a:t> </a:t>
            </a:r>
            <a:r>
              <a:rPr lang="it-IT" b="1" dirty="0"/>
              <a:t>Un’animazione deve essere una conseguenza di un gesto, </a:t>
            </a:r>
            <a:r>
              <a:rPr lang="it-IT" dirty="0"/>
              <a:t>e quindi di un’intenzione dell’utente. </a:t>
            </a:r>
            <a:r>
              <a:rPr lang="it-IT" dirty="0" smtClean="0"/>
              <a:t>Insomma, devono essere animazioni intelligenti!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449494"/>
            <a:ext cx="589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Le caratteristiche del Material design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</a:rPr>
              <a:t>In </a:t>
            </a:r>
            <a:r>
              <a:rPr lang="en-US" sz="1500" dirty="0" err="1">
                <a:solidFill>
                  <a:srgbClr val="FFFFFF"/>
                </a:solidFill>
              </a:rPr>
              <a:t>questa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immagina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può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capire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meglio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il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concetto</a:t>
            </a:r>
            <a:r>
              <a:rPr lang="en-US" sz="1500" dirty="0">
                <a:solidFill>
                  <a:srgbClr val="FFFFFF"/>
                </a:solidFill>
              </a:rPr>
              <a:t>. </a:t>
            </a:r>
            <a:r>
              <a:rPr lang="en-US" sz="1500" b="1" dirty="0">
                <a:solidFill>
                  <a:srgbClr val="FFFFFF"/>
                </a:solidFill>
              </a:rPr>
              <a:t>La parte </a:t>
            </a:r>
            <a:r>
              <a:rPr lang="en-US" sz="1500" b="1" dirty="0" err="1">
                <a:solidFill>
                  <a:srgbClr val="FFFFFF"/>
                </a:solidFill>
              </a:rPr>
              <a:t>superiore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è</a:t>
            </a:r>
            <a:r>
              <a:rPr lang="en-US" sz="1500" b="1" dirty="0">
                <a:solidFill>
                  <a:srgbClr val="FFFFFF"/>
                </a:solidFill>
              </a:rPr>
              <a:t> un menu </a:t>
            </a:r>
            <a:r>
              <a:rPr lang="en-US" sz="1500" b="1" dirty="0" err="1">
                <a:solidFill>
                  <a:srgbClr val="FFFFFF"/>
                </a:solidFill>
              </a:rPr>
              <a:t>diviso</a:t>
            </a:r>
            <a:r>
              <a:rPr lang="en-US" sz="1500" b="1" dirty="0">
                <a:solidFill>
                  <a:srgbClr val="FFFFFF"/>
                </a:solidFill>
              </a:rPr>
              <a:t> in </a:t>
            </a:r>
            <a:r>
              <a:rPr lang="en-US" sz="1500" b="1" dirty="0" err="1">
                <a:solidFill>
                  <a:srgbClr val="FFFFFF"/>
                </a:solidFill>
              </a:rPr>
              <a:t>tre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aree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selezionabili</a:t>
            </a:r>
            <a:r>
              <a:rPr lang="en-US" sz="1500" dirty="0">
                <a:solidFill>
                  <a:srgbClr val="FFFFFF"/>
                </a:solidFill>
              </a:rPr>
              <a:t>, </a:t>
            </a:r>
            <a:r>
              <a:rPr lang="en-US" sz="1500" dirty="0" err="1">
                <a:solidFill>
                  <a:srgbClr val="FFFFFF"/>
                </a:solidFill>
              </a:rPr>
              <a:t>una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volta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che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l’utente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clicca</a:t>
            </a:r>
            <a:r>
              <a:rPr lang="en-US" sz="1500" b="1" dirty="0">
                <a:solidFill>
                  <a:srgbClr val="FFFFFF"/>
                </a:solidFill>
              </a:rPr>
              <a:t> a </a:t>
            </a:r>
            <a:r>
              <a:rPr lang="en-US" sz="1500" b="1" dirty="0" err="1">
                <a:solidFill>
                  <a:srgbClr val="FFFFFF"/>
                </a:solidFill>
              </a:rPr>
              <a:t>destra</a:t>
            </a:r>
            <a:r>
              <a:rPr lang="en-US" sz="1500" b="1" dirty="0">
                <a:solidFill>
                  <a:srgbClr val="FFFFFF"/>
                </a:solidFill>
              </a:rPr>
              <a:t>, al </a:t>
            </a:r>
            <a:r>
              <a:rPr lang="en-US" sz="1500" b="1" dirty="0" err="1">
                <a:solidFill>
                  <a:srgbClr val="FFFFFF"/>
                </a:solidFill>
              </a:rPr>
              <a:t>centro</a:t>
            </a:r>
            <a:r>
              <a:rPr lang="en-US" sz="1500" b="1" dirty="0">
                <a:solidFill>
                  <a:srgbClr val="FFFFFF"/>
                </a:solidFill>
              </a:rPr>
              <a:t> o a </a:t>
            </a:r>
            <a:r>
              <a:rPr lang="en-US" sz="1500" b="1" dirty="0" err="1">
                <a:solidFill>
                  <a:srgbClr val="FFFFFF"/>
                </a:solidFill>
              </a:rPr>
              <a:t>sinistra</a:t>
            </a:r>
            <a:r>
              <a:rPr lang="en-US" sz="1500" b="1" dirty="0">
                <a:solidFill>
                  <a:srgbClr val="FFFFFF"/>
                </a:solidFill>
              </a:rPr>
              <a:t>, </a:t>
            </a:r>
            <a:r>
              <a:rPr lang="en-US" sz="1500" b="1" dirty="0" err="1">
                <a:solidFill>
                  <a:srgbClr val="FFFFFF"/>
                </a:solidFill>
              </a:rPr>
              <a:t>viene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cambiata</a:t>
            </a:r>
            <a:r>
              <a:rPr lang="en-US" sz="1500" b="1" dirty="0">
                <a:solidFill>
                  <a:srgbClr val="FFFFFF"/>
                </a:solidFill>
              </a:rPr>
              <a:t> la card </a:t>
            </a:r>
            <a:r>
              <a:rPr lang="en-US" sz="1500" b="1" dirty="0" err="1">
                <a:solidFill>
                  <a:srgbClr val="FFFFFF"/>
                </a:solidFill>
              </a:rPr>
              <a:t>seguendo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un’animazione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intelligente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dirty="0">
                <a:solidFill>
                  <a:srgbClr val="FFFFFF"/>
                </a:solidFill>
              </a:rPr>
              <a:t>e </a:t>
            </a:r>
            <a:r>
              <a:rPr lang="en-US" sz="1500" dirty="0" err="1">
                <a:solidFill>
                  <a:srgbClr val="FFFFFF"/>
                </a:solidFill>
              </a:rPr>
              <a:t>guidata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dalle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intenzioni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dell’utente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stesso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375" y="1307037"/>
            <a:ext cx="7701643" cy="42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31" y="3681257"/>
            <a:ext cx="4287845" cy="2304716"/>
          </a:xfrm>
          <a:prstGeom prst="rect">
            <a:avLst/>
          </a:prstGeo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Le caratteristiche del Material design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US" b="1" dirty="0"/>
              <a:t>3. </a:t>
            </a:r>
            <a:r>
              <a:rPr lang="en-US" b="1" dirty="0" err="1"/>
              <a:t>L’adattabilità</a:t>
            </a:r>
            <a:endParaRPr lang="en-US" b="1" dirty="0"/>
          </a:p>
          <a:p>
            <a:pPr fontAlgn="base">
              <a:buClr>
                <a:schemeClr val="accent1"/>
              </a:buClr>
            </a:pP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interfacce</a:t>
            </a:r>
            <a:r>
              <a:rPr lang="en-US" dirty="0"/>
              <a:t> </a:t>
            </a:r>
            <a:r>
              <a:rPr lang="en-US" dirty="0" err="1"/>
              <a:t>grafiche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assolutamente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 </a:t>
            </a:r>
            <a:r>
              <a:rPr lang="en-US" b="1" dirty="0"/>
              <a:t>responsive</a:t>
            </a:r>
            <a:r>
              <a:rPr lang="en-US" dirty="0"/>
              <a:t> e </a:t>
            </a:r>
            <a:r>
              <a:rPr lang="en-US" dirty="0" err="1"/>
              <a:t>cioè</a:t>
            </a:r>
            <a:r>
              <a:rPr lang="en-US" dirty="0"/>
              <a:t> </a:t>
            </a:r>
            <a:r>
              <a:rPr lang="en-US" dirty="0" err="1"/>
              <a:t>adattarsi</a:t>
            </a:r>
            <a:r>
              <a:rPr lang="en-US" dirty="0"/>
              <a:t> in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dinamico</a:t>
            </a:r>
            <a:r>
              <a:rPr lang="en-US" dirty="0"/>
              <a:t> 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en-US" dirty="0" err="1"/>
              <a:t>automatico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dispositivo</a:t>
            </a:r>
            <a:r>
              <a:rPr lang="en-US" dirty="0"/>
              <a:t> da cui </a:t>
            </a:r>
            <a:r>
              <a:rPr lang="en-US" dirty="0" err="1"/>
              <a:t>si</a:t>
            </a:r>
            <a:r>
              <a:rPr lang="en-US" dirty="0"/>
              <a:t> accede a </a:t>
            </a:r>
            <a:r>
              <a:rPr lang="en-US" dirty="0" err="1"/>
              <a:t>quell’interfaccia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un computer, un tablet o un </a:t>
            </a:r>
            <a:r>
              <a:rPr lang="en-US" dirty="0" err="1"/>
              <a:t>cellulare</a:t>
            </a:r>
            <a:r>
              <a:rPr lang="en-US" dirty="0"/>
              <a:t>. </a:t>
            </a:r>
          </a:p>
          <a:p>
            <a:pPr fontAlgn="base">
              <a:buClr>
                <a:schemeClr val="accent1"/>
              </a:buClr>
            </a:pPr>
            <a:r>
              <a:rPr lang="en-US" dirty="0"/>
              <a:t>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99" y="425001"/>
            <a:ext cx="4253678" cy="319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3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r="22826" b="2"/>
          <a:stretch/>
        </p:blipFill>
        <p:spPr>
          <a:xfrm>
            <a:off x="633999" y="581098"/>
            <a:ext cx="4020297" cy="247613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r="10385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 caratteristiche del Material design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US" b="1" dirty="0"/>
              <a:t>4. Inchiostro digitale</a:t>
            </a:r>
          </a:p>
          <a:p>
            <a:pPr fontAlgn="base"/>
            <a:r>
              <a:rPr lang="en-US" dirty="0" err="1" smtClean="0"/>
              <a:t>Sostanzialmente</a:t>
            </a:r>
            <a:r>
              <a:rPr lang="en-US" dirty="0"/>
              <a:t>,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applicato</a:t>
            </a:r>
            <a:r>
              <a:rPr lang="en-US" dirty="0"/>
              <a:t> a </a:t>
            </a:r>
            <a:r>
              <a:rPr lang="en-US" dirty="0" err="1"/>
              <a:t>superfici</a:t>
            </a:r>
            <a:r>
              <a:rPr lang="en-US" dirty="0"/>
              <a:t> </a:t>
            </a:r>
            <a:r>
              <a:rPr lang="en-US" dirty="0" err="1"/>
              <a:t>digitali</a:t>
            </a:r>
            <a:r>
              <a:rPr lang="en-US" dirty="0"/>
              <a:t>, </a:t>
            </a:r>
            <a:r>
              <a:rPr lang="en-US" dirty="0" err="1"/>
              <a:t>all’interno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metafora</a:t>
            </a:r>
            <a:r>
              <a:rPr lang="en-US" dirty="0"/>
              <a:t> del </a:t>
            </a:r>
            <a:r>
              <a:rPr lang="en-US" dirty="0" err="1"/>
              <a:t>materiale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cui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basa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linguaggio</a:t>
            </a:r>
            <a:r>
              <a:rPr lang="en-US" dirty="0"/>
              <a:t>, </a:t>
            </a:r>
            <a:r>
              <a:rPr lang="en-US" dirty="0" err="1"/>
              <a:t>diventa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inchiostro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 e </a:t>
            </a:r>
            <a:r>
              <a:rPr lang="en-US" dirty="0" err="1"/>
              <a:t>prende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forma </a:t>
            </a:r>
            <a:r>
              <a:rPr lang="en-US" dirty="0" err="1"/>
              <a:t>reale</a:t>
            </a:r>
            <a:r>
              <a:rPr lang="en-US" dirty="0"/>
              <a:t>.</a:t>
            </a:r>
          </a:p>
          <a:p>
            <a:pPr fontAlgn="base"/>
            <a:r>
              <a:rPr lang="en-US" b="1" dirty="0" err="1"/>
              <a:t>Così</a:t>
            </a:r>
            <a:r>
              <a:rPr lang="en-US" b="1" dirty="0"/>
              <a:t> come </a:t>
            </a:r>
            <a:r>
              <a:rPr lang="en-US" b="1" dirty="0" err="1"/>
              <a:t>nel</a:t>
            </a:r>
            <a:r>
              <a:rPr lang="en-US" b="1" dirty="0"/>
              <a:t> </a:t>
            </a:r>
            <a:r>
              <a:rPr lang="en-US" b="1" dirty="0" err="1"/>
              <a:t>mondo</a:t>
            </a:r>
            <a:r>
              <a:rPr lang="en-US" b="1" dirty="0"/>
              <a:t> del design “</a:t>
            </a:r>
            <a:r>
              <a:rPr lang="en-US" b="1" dirty="0" err="1"/>
              <a:t>stampato</a:t>
            </a:r>
            <a:r>
              <a:rPr lang="en-US" b="1" dirty="0"/>
              <a:t>”, la </a:t>
            </a:r>
            <a:r>
              <a:rPr lang="en-US" b="1" dirty="0" err="1"/>
              <a:t>tipografia</a:t>
            </a:r>
            <a:r>
              <a:rPr lang="en-US" b="1" dirty="0"/>
              <a:t> </a:t>
            </a:r>
            <a:r>
              <a:rPr lang="en-US" b="1" dirty="0" err="1"/>
              <a:t>svolge</a:t>
            </a:r>
            <a:r>
              <a:rPr lang="en-US" b="1" dirty="0"/>
              <a:t> un </a:t>
            </a:r>
            <a:r>
              <a:rPr lang="en-US" b="1" dirty="0" err="1"/>
              <a:t>ruolo</a:t>
            </a:r>
            <a:r>
              <a:rPr lang="en-US" b="1" dirty="0"/>
              <a:t> </a:t>
            </a:r>
            <a:r>
              <a:rPr lang="en-US" b="1" dirty="0" err="1"/>
              <a:t>cruciale</a:t>
            </a:r>
            <a:r>
              <a:rPr lang="en-US" b="1" dirty="0"/>
              <a:t>, </a:t>
            </a:r>
            <a:r>
              <a:rPr lang="en-US" b="1" dirty="0" err="1"/>
              <a:t>così</a:t>
            </a:r>
            <a:r>
              <a:rPr lang="en-US" b="1" dirty="0"/>
              <a:t> </a:t>
            </a:r>
            <a:r>
              <a:rPr lang="en-US" b="1" dirty="0" err="1"/>
              <a:t>avviene</a:t>
            </a:r>
            <a:r>
              <a:rPr lang="en-US" b="1" dirty="0"/>
              <a:t> </a:t>
            </a:r>
            <a:r>
              <a:rPr lang="en-US" b="1" dirty="0" err="1"/>
              <a:t>nel</a:t>
            </a:r>
            <a:r>
              <a:rPr lang="en-US" b="1" dirty="0"/>
              <a:t> design </a:t>
            </a:r>
            <a:r>
              <a:rPr lang="en-US" b="1" dirty="0" err="1"/>
              <a:t>digitale</a:t>
            </a:r>
            <a:r>
              <a:rPr lang="en-US" b="1" dirty="0"/>
              <a:t> del </a:t>
            </a:r>
            <a:r>
              <a:rPr lang="en-US" b="1" dirty="0" err="1"/>
              <a:t>linguaggio</a:t>
            </a:r>
            <a:r>
              <a:rPr lang="en-US" b="1" dirty="0"/>
              <a:t> material</a:t>
            </a:r>
            <a:r>
              <a:rPr lang="en-US" dirty="0"/>
              <a:t>. In </a:t>
            </a:r>
            <a:r>
              <a:rPr lang="en-US" dirty="0" err="1"/>
              <a:t>particolare</a:t>
            </a:r>
            <a:r>
              <a:rPr lang="en-US" dirty="0"/>
              <a:t>, Google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criticato</a:t>
            </a:r>
            <a:r>
              <a:rPr lang="en-US" dirty="0"/>
              <a:t> per la </a:t>
            </a:r>
            <a:r>
              <a:rPr lang="en-US" dirty="0" err="1"/>
              <a:t>limitata</a:t>
            </a:r>
            <a:r>
              <a:rPr lang="en-US" dirty="0"/>
              <a:t> </a:t>
            </a:r>
            <a:r>
              <a:rPr lang="en-US" dirty="0" err="1"/>
              <a:t>scelta</a:t>
            </a:r>
            <a:r>
              <a:rPr lang="en-US" dirty="0"/>
              <a:t> del font, solo </a:t>
            </a:r>
            <a:r>
              <a:rPr lang="en-US" dirty="0" err="1"/>
              <a:t>uno</a:t>
            </a:r>
            <a:r>
              <a:rPr lang="en-US" dirty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b="1" dirty="0" err="1" smtClean="0"/>
              <a:t>Roboto</a:t>
            </a:r>
            <a:r>
              <a:rPr lang="en-US" dirty="0"/>
              <a:t> ma in </a:t>
            </a:r>
            <a:r>
              <a:rPr lang="en-US" dirty="0" err="1"/>
              <a:t>realtà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font ha ben 8 </a:t>
            </a:r>
            <a:r>
              <a:rPr lang="en-US" dirty="0" err="1"/>
              <a:t>pesi</a:t>
            </a:r>
            <a:r>
              <a:rPr lang="en-US" dirty="0"/>
              <a:t> (</a:t>
            </a:r>
            <a:r>
              <a:rPr lang="en-US" dirty="0" err="1"/>
              <a:t>più</a:t>
            </a:r>
            <a:r>
              <a:rPr lang="en-US" dirty="0"/>
              <a:t> le 8 </a:t>
            </a:r>
            <a:r>
              <a:rPr lang="en-US" dirty="0" err="1"/>
              <a:t>versioni</a:t>
            </a:r>
            <a:r>
              <a:rPr lang="en-US" dirty="0"/>
              <a:t> in </a:t>
            </a:r>
            <a:r>
              <a:rPr lang="en-US" dirty="0" err="1"/>
              <a:t>corsivo</a:t>
            </a:r>
            <a:r>
              <a:rPr lang="en-US" dirty="0"/>
              <a:t>)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garantiscono</a:t>
            </a:r>
            <a:r>
              <a:rPr lang="en-US" dirty="0"/>
              <a:t> un </a:t>
            </a:r>
            <a:r>
              <a:rPr lang="en-US" dirty="0" err="1"/>
              <a:t>ampio</a:t>
            </a:r>
            <a:r>
              <a:rPr lang="en-US" dirty="0"/>
              <a:t> </a:t>
            </a:r>
            <a:r>
              <a:rPr lang="en-US" dirty="0" err="1"/>
              <a:t>utilizzo</a:t>
            </a:r>
            <a:r>
              <a:rPr lang="en-US" dirty="0"/>
              <a:t>.</a:t>
            </a:r>
          </a:p>
          <a:p>
            <a:pPr fontAlgn="base">
              <a:buClr>
                <a:schemeClr val="accent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Esercizio 4 - Realizzare PSD almeno della homepage del </a:t>
            </a:r>
            <a:r>
              <a:rPr lang="it-IT" dirty="0" smtClean="0"/>
              <a:t>layout progettato, nelle </a:t>
            </a:r>
            <a:r>
              <a:rPr lang="it-IT" smtClean="0"/>
              <a:t>tre risoluzioni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Esercizio 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34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62000"/>
            <a:ext cx="10058400" cy="662940"/>
          </a:xfrm>
        </p:spPr>
        <p:txBody>
          <a:bodyPr/>
          <a:lstStyle/>
          <a:p>
            <a:r>
              <a:rPr lang="it-IT" dirty="0" smtClean="0"/>
              <a:t>Giorno 5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Grafica e animazione CSS3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L’importanza delle animazioni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 Gradienti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Le trasformazioni 2D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Le trasformazioni 3D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Transizioni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Animazioni</a:t>
            </a:r>
          </a:p>
        </p:txBody>
      </p:sp>
    </p:spTree>
    <p:extLst>
      <p:ext uri="{BB962C8B-B14F-4D97-AF65-F5344CB8AC3E}">
        <p14:creationId xmlns:p14="http://schemas.microsoft.com/office/powerpoint/2010/main" val="57527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ttiv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Retrospettivo</Template>
  <TotalTime>398</TotalTime>
  <Words>2908</Words>
  <Application>Microsoft Macintosh PowerPoint</Application>
  <PresentationFormat>Widescreen</PresentationFormat>
  <Paragraphs>350</Paragraphs>
  <Slides>87</Slides>
  <Notes>23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87</vt:i4>
      </vt:variant>
    </vt:vector>
  </HeadingPairs>
  <TitlesOfParts>
    <vt:vector size="92" baseType="lpstr">
      <vt:lpstr>Calibri</vt:lpstr>
      <vt:lpstr>Calibri </vt:lpstr>
      <vt:lpstr>Calibri Light</vt:lpstr>
      <vt:lpstr>Arial</vt:lpstr>
      <vt:lpstr>Retrospettivo</vt:lpstr>
      <vt:lpstr>Accesso Macchine Remote</vt:lpstr>
      <vt:lpstr>Html, CSS e Design Responsivo</vt:lpstr>
      <vt:lpstr>Chi sono</vt:lpstr>
      <vt:lpstr>Programma del corso</vt:lpstr>
      <vt:lpstr>Giorno 1</vt:lpstr>
      <vt:lpstr>Giorno 2</vt:lpstr>
      <vt:lpstr>Giorno 3</vt:lpstr>
      <vt:lpstr>Giorno 4</vt:lpstr>
      <vt:lpstr>Giorno 5</vt:lpstr>
      <vt:lpstr>Progettare un  Layout Web</vt:lpstr>
      <vt:lpstr>Fase 1 – Mappa del sito</vt:lpstr>
      <vt:lpstr>Fase 2 - Sketching</vt:lpstr>
      <vt:lpstr>Fase 2 - Sketching</vt:lpstr>
      <vt:lpstr>Fase 2 - Sketching</vt:lpstr>
      <vt:lpstr>Fase 2 - Sketching</vt:lpstr>
      <vt:lpstr>Fase 3 - Wireframe</vt:lpstr>
      <vt:lpstr>Fase 3 - Wireframe</vt:lpstr>
      <vt:lpstr>Fase 4 - Design</vt:lpstr>
      <vt:lpstr>Fase 4 - Design</vt:lpstr>
      <vt:lpstr>Fase 5 – Esportazione grafica</vt:lpstr>
      <vt:lpstr>Fase 6 – Codice</vt:lpstr>
      <vt:lpstr>Demo:  Progettare il Layout di un sito web</vt:lpstr>
      <vt:lpstr>Anatomia di un layout</vt:lpstr>
      <vt:lpstr>Anatomia di un layout</vt:lpstr>
      <vt:lpstr>Anatomia di un layout</vt:lpstr>
      <vt:lpstr>Anatomia di un layout</vt:lpstr>
      <vt:lpstr>Anatomia di un layout</vt:lpstr>
      <vt:lpstr>Anatomia di un layout</vt:lpstr>
      <vt:lpstr>Anatomia di un layout</vt:lpstr>
      <vt:lpstr>Anatomia di un layout</vt:lpstr>
      <vt:lpstr>Anatomia di un layout</vt:lpstr>
      <vt:lpstr>Anatomia di un layout</vt:lpstr>
      <vt:lpstr>Anatomia di un layout</vt:lpstr>
      <vt:lpstr>Responsive Web Design</vt:lpstr>
      <vt:lpstr>Presentazione di PowerPoint</vt:lpstr>
      <vt:lpstr>Statistiche</vt:lpstr>
      <vt:lpstr>Ieri e oggi, evoluzione</vt:lpstr>
      <vt:lpstr>Responsive design</vt:lpstr>
      <vt:lpstr>Desktop vs Mobile</vt:lpstr>
      <vt:lpstr>Desktop vs Mobile</vt:lpstr>
      <vt:lpstr>Desktop vs Mobile</vt:lpstr>
      <vt:lpstr>Desktop vs Mobile</vt:lpstr>
      <vt:lpstr>La richiesta cognitiva</vt:lpstr>
      <vt:lpstr>La richiesta cognitiva</vt:lpstr>
      <vt:lpstr>La richiesta cognitiva</vt:lpstr>
      <vt:lpstr>Errori da evitare</vt:lpstr>
      <vt:lpstr>Errori da evitare</vt:lpstr>
      <vt:lpstr>Errori da evitare</vt:lpstr>
      <vt:lpstr>Errori da evitare</vt:lpstr>
      <vt:lpstr>Errori da evitare</vt:lpstr>
      <vt:lpstr>Errori da evitare</vt:lpstr>
      <vt:lpstr>Errori da evitare</vt:lpstr>
      <vt:lpstr>Soluzioni</vt:lpstr>
      <vt:lpstr>Soluzioni</vt:lpstr>
      <vt:lpstr>Soluzioni</vt:lpstr>
      <vt:lpstr>Soluzioni</vt:lpstr>
      <vt:lpstr>Soluzioni</vt:lpstr>
      <vt:lpstr>Caratteristiche</vt:lpstr>
      <vt:lpstr>Visualizzazione dei contenuti</vt:lpstr>
      <vt:lpstr>Il concetto di “cornice”</vt:lpstr>
      <vt:lpstr>Il concetto di “tela flessibile”</vt:lpstr>
      <vt:lpstr>Il concetto di “tela flessibile”</vt:lpstr>
      <vt:lpstr>Web Design, le basi</vt:lpstr>
      <vt:lpstr>Web Design, le basi</vt:lpstr>
      <vt:lpstr>Web Design, le basi</vt:lpstr>
      <vt:lpstr>Web Design, le basi</vt:lpstr>
      <vt:lpstr>Web Design, le basi</vt:lpstr>
      <vt:lpstr>Web Design, le basi</vt:lpstr>
      <vt:lpstr>Esercizio 1</vt:lpstr>
      <vt:lpstr>Esercizio 2</vt:lpstr>
      <vt:lpstr>Esercizio 3</vt:lpstr>
      <vt:lpstr>Material Design</vt:lpstr>
      <vt:lpstr>Material design</vt:lpstr>
      <vt:lpstr>Material design</vt:lpstr>
      <vt:lpstr>Material design</vt:lpstr>
      <vt:lpstr>Material design</vt:lpstr>
      <vt:lpstr>Le caratteristiche del Material Design</vt:lpstr>
      <vt:lpstr>Le caratteristiche del Material Design</vt:lpstr>
      <vt:lpstr>Le caratteristiche del Material design</vt:lpstr>
      <vt:lpstr>Le caratteristiche del Material Design</vt:lpstr>
      <vt:lpstr>Le caratteristiche del Material Design</vt:lpstr>
      <vt:lpstr>Le caratteristiche del Material Design</vt:lpstr>
      <vt:lpstr>Le caratteristiche del Material Design</vt:lpstr>
      <vt:lpstr>Le caratteristiche del Material design</vt:lpstr>
      <vt:lpstr>Le caratteristiche del Material design</vt:lpstr>
      <vt:lpstr>Le caratteristiche del Material design</vt:lpstr>
      <vt:lpstr>Esercizio 4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</dc:title>
  <dc:creator>Carmine Alfano</dc:creator>
  <cp:lastModifiedBy>Carmine Alfano</cp:lastModifiedBy>
  <cp:revision>375</cp:revision>
  <dcterms:created xsi:type="dcterms:W3CDTF">2016-09-27T17:12:58Z</dcterms:created>
  <dcterms:modified xsi:type="dcterms:W3CDTF">2016-10-03T10:03:06Z</dcterms:modified>
</cp:coreProperties>
</file>